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5"/>
  </p:handoutMasterIdLst>
  <p:sldIdLst>
    <p:sldId id="627" r:id="rId3"/>
    <p:sldId id="524" r:id="rId5"/>
    <p:sldId id="459" r:id="rId6"/>
    <p:sldId id="460" r:id="rId7"/>
    <p:sldId id="461" r:id="rId8"/>
    <p:sldId id="462" r:id="rId9"/>
    <p:sldId id="602" r:id="rId10"/>
    <p:sldId id="463" r:id="rId11"/>
    <p:sldId id="585" r:id="rId12"/>
    <p:sldId id="586" r:id="rId13"/>
    <p:sldId id="587" r:id="rId14"/>
    <p:sldId id="591" r:id="rId15"/>
    <p:sldId id="588" r:id="rId16"/>
    <p:sldId id="589" r:id="rId17"/>
    <p:sldId id="590" r:id="rId18"/>
    <p:sldId id="597" r:id="rId19"/>
    <p:sldId id="592" r:id="rId20"/>
    <p:sldId id="593" r:id="rId21"/>
    <p:sldId id="594" r:id="rId22"/>
    <p:sldId id="595" r:id="rId23"/>
    <p:sldId id="603" r:id="rId24"/>
    <p:sldId id="604" r:id="rId25"/>
    <p:sldId id="598" r:id="rId26"/>
    <p:sldId id="599" r:id="rId27"/>
    <p:sldId id="600" r:id="rId28"/>
    <p:sldId id="601" r:id="rId29"/>
    <p:sldId id="605" r:id="rId30"/>
    <p:sldId id="606" r:id="rId31"/>
    <p:sldId id="489" r:id="rId32"/>
    <p:sldId id="487" r:id="rId33"/>
    <p:sldId id="419" r:id="rId34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7A"/>
    <a:srgbClr val="5CDBAA"/>
    <a:srgbClr val="A6EBD1"/>
    <a:srgbClr val="40D59B"/>
    <a:srgbClr val="A0C101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896"/>
    <p:restoredTop sz="76994"/>
  </p:normalViewPr>
  <p:slideViewPr>
    <p:cSldViewPr snapToGrid="0" showGuides="1">
      <p:cViewPr varScale="1">
        <p:scale>
          <a:sx n="50" d="100"/>
          <a:sy n="50" d="100"/>
        </p:scale>
        <p:origin x="-1746" y="-84"/>
      </p:cViewPr>
      <p:guideLst>
        <p:guide orient="horz" pos="2141"/>
        <p:guide pos="280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handoutMaster" Target="handoutMasters/handoutMaster1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white"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  <a:sym typeface="微软雅黑" panose="020B0503020204020204" pitchFamily="34" charset="-122"/>
              </a:rPr>
            </a:fld>
            <a:endParaRPr lang="zh-CN" altLang="en-US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buFont typeface="Arial" panose="020B0604020202020204" pitchFamily="34" charset="0"/>
              <a:buNone/>
              <a:defRPr sz="1200" noProof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buFont typeface="Arial" panose="020B0604020202020204" pitchFamily="34" charset="0"/>
              <a:buNone/>
              <a:defRPr sz="1200" noProof="1">
                <a:latin typeface="Arial" panose="020B0604020202020204" pitchFamily="34" charset="0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2292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01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buFont typeface="Arial" panose="020B0604020202020204" pitchFamily="34" charset="0"/>
              <a:buNone/>
              <a:defRPr sz="1200" noProof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4" name="幻灯片图像占位符 1"/>
          <p:cNvSpPr>
            <a:spLocks noGrp="1" noRot="1" noTextEdit="1"/>
          </p:cNvSpPr>
          <p:nvPr>
            <p:ph type="sldImg"/>
          </p:nvPr>
        </p:nvSpPr>
        <p:spPr>
          <a:ln>
            <a:miter lim="800000"/>
          </a:ln>
        </p:spPr>
      </p:sp>
      <p:sp>
        <p:nvSpPr>
          <p:cNvPr id="13315" name="文本占位符 2"/>
          <p:cNvSpPr/>
          <p:nvPr>
            <p:ph type="body"/>
          </p:nvPr>
        </p:nvSpPr>
        <p:spPr/>
        <p:txBody>
          <a:bodyPr wrap="square" lIns="91440" tIns="45720" rIns="91440" bIns="45720" anchor="t"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/>
              <a:t>教学指导：</a:t>
            </a:r>
            <a:endParaRPr lang="zh-CN" altLang="en-US" smtClean="0"/>
          </a:p>
          <a:p>
            <a:r>
              <a:rPr lang="zh-CN" altLang="en-US" smtClean="0"/>
              <a:t>通过上页抛出这样的一个问题，然后可以给学员时间先思考，建议推荐时间</a:t>
            </a:r>
            <a:r>
              <a:rPr lang="en-US" altLang="zh-CN" smtClean="0"/>
              <a:t>2</a:t>
            </a:r>
            <a:r>
              <a:rPr lang="zh-CN" altLang="en-US" smtClean="0"/>
              <a:t>分钟</a:t>
            </a:r>
            <a:endParaRPr lang="zh-CN" altLang="en-US" smtClean="0"/>
          </a:p>
          <a:p>
            <a:r>
              <a:rPr lang="zh-CN" altLang="en-US" smtClean="0"/>
              <a:t>接着再引出两种不同的方法</a:t>
            </a:r>
            <a:endParaRPr lang="zh-CN" altLang="en-US" smtClean="0"/>
          </a:p>
          <a:p>
            <a:r>
              <a:rPr lang="zh-CN" altLang="en-US" smtClean="0"/>
              <a:t>方法一：</a:t>
            </a:r>
            <a:r>
              <a:rPr lang="zh-CN" altLang="en-US">
                <a:sym typeface="+mn-ea"/>
              </a:rPr>
              <a:t>使用</a:t>
            </a:r>
            <a:r>
              <a:rPr lang="en-US" altLang="zh-CN">
                <a:sym typeface="+mn-ea"/>
              </a:rPr>
              <a:t>HTML</a:t>
            </a:r>
            <a:r>
              <a:rPr lang="zh-CN" altLang="en-US">
                <a:sym typeface="+mn-ea"/>
              </a:rPr>
              <a:t>方法实现</a:t>
            </a:r>
            <a:endParaRPr lang="zh-CN" altLang="en-US">
              <a:sym typeface="+mn-ea"/>
            </a:endParaRPr>
          </a:p>
          <a:p>
            <a:r>
              <a:rPr lang="zh-CN" altLang="en-US" smtClean="0"/>
              <a:t>方法二：</a:t>
            </a:r>
            <a:r>
              <a:rPr lang="zh-CN" altLang="en-US">
                <a:sym typeface="+mn-ea"/>
              </a:rPr>
              <a:t>使用</a:t>
            </a:r>
            <a:r>
              <a:rPr lang="en-US" altLang="zh-CN">
                <a:sym typeface="+mn-ea"/>
              </a:rPr>
              <a:t>HTML5</a:t>
            </a:r>
            <a:r>
              <a:rPr lang="zh-CN" altLang="en-US">
                <a:sym typeface="+mn-ea"/>
              </a:rPr>
              <a:t>新增的多媒体元素实现</a:t>
            </a:r>
            <a:endParaRPr lang="zh-CN" altLang="en-US">
              <a:sym typeface="+mn-ea"/>
            </a:endParaRPr>
          </a:p>
          <a:p>
            <a:r>
              <a:rPr lang="zh-CN" altLang="en-US" smtClean="0"/>
              <a:t>接下来，先介绍</a:t>
            </a:r>
            <a:r>
              <a:rPr lang="en-US" altLang="zh-CN" smtClean="0"/>
              <a:t>HTML</a:t>
            </a:r>
            <a:r>
              <a:rPr lang="zh-CN" altLang="en-US" smtClean="0"/>
              <a:t>方法如何实现，引出下页</a:t>
            </a: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/>
              <a:t>教学指导：</a:t>
            </a:r>
            <a:endParaRPr lang="zh-CN" altLang="en-US" smtClean="0"/>
          </a:p>
          <a:p>
            <a:r>
              <a:rPr lang="zh-CN" altLang="en-US" smtClean="0"/>
              <a:t>演示代码，不需要实操代码，让学员感受到使用</a:t>
            </a:r>
            <a:r>
              <a:rPr lang="en-US" altLang="zh-CN" smtClean="0"/>
              <a:t>HTML</a:t>
            </a:r>
            <a:r>
              <a:rPr lang="zh-CN" altLang="en-US" smtClean="0"/>
              <a:t>方法实现视频麻烦，且代码量多</a:t>
            </a:r>
            <a:r>
              <a:rPr lang="zh-CN" altLang="en-US" smtClean="0">
                <a:sym typeface="+mn-ea"/>
              </a:rPr>
              <a:t>即可</a:t>
            </a:r>
            <a:endParaRPr lang="zh-CN" altLang="en-US" smtClean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sym typeface="+mn-ea"/>
              </a:rPr>
              <a:t>教学指导：</a:t>
            </a:r>
            <a:endParaRPr lang="zh-CN" altLang="en-US" smtClean="0"/>
          </a:p>
          <a:p>
            <a:r>
              <a:rPr lang="zh-CN" altLang="en-US" smtClean="0">
                <a:sym typeface="+mn-ea"/>
              </a:rPr>
              <a:t>演示代码，不需要实操代码，让学员感受到使用</a:t>
            </a:r>
            <a:r>
              <a:rPr lang="en-US" altLang="zh-CN" smtClean="0">
                <a:sym typeface="+mn-ea"/>
              </a:rPr>
              <a:t>HTML</a:t>
            </a:r>
            <a:r>
              <a:rPr lang="zh-CN" altLang="en-US" smtClean="0">
                <a:sym typeface="+mn-ea"/>
              </a:rPr>
              <a:t>方法实现音频麻烦，且代码量多即可</a:t>
            </a:r>
            <a:endParaRPr lang="zh-CN" altLang="en-US" smtClean="0"/>
          </a:p>
          <a:p>
            <a:endParaRPr lang="zh-CN" altLang="en-US" smtClean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/>
              <a:t>教学指导：</a:t>
            </a:r>
            <a:endParaRPr lang="zh-CN" altLang="en-US" smtClean="0"/>
          </a:p>
          <a:p>
            <a:r>
              <a:rPr lang="zh-CN" altLang="en-US" smtClean="0"/>
              <a:t>通过上面两个代码展示，得出结论</a:t>
            </a:r>
            <a:endParaRPr lang="zh-CN" altLang="en-US" smtClean="0"/>
          </a:p>
          <a:p>
            <a:r>
              <a:rPr lang="zh-CN" altLang="en-US" smtClean="0"/>
              <a:t>从而引出</a:t>
            </a:r>
            <a:r>
              <a:rPr lang="en-US" altLang="zh-CN" smtClean="0"/>
              <a:t>HTML5</a:t>
            </a:r>
            <a:r>
              <a:rPr lang="zh-CN" altLang="en-US" smtClean="0"/>
              <a:t>新增</a:t>
            </a:r>
            <a:r>
              <a:rPr lang="zh-CN" altLang="en-US">
                <a:sym typeface="+mn-ea"/>
              </a:rPr>
              <a:t>的多媒体元素</a:t>
            </a: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讲解：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、说明使用</a:t>
            </a:r>
            <a:r>
              <a:rPr lang="en-US" altLang="x-none" dirty="0">
                <a:sym typeface="+mn-ea"/>
              </a:rPr>
              <a:t>HTML5</a:t>
            </a:r>
            <a:r>
              <a:rPr lang="zh-CN" altLang="en-US" dirty="0">
                <a:sym typeface="+mn-ea"/>
              </a:rPr>
              <a:t>实现简单，仅需两个元素支持和浏览器支持；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、简单说明以上内容，引出下面的内容；</a:t>
            </a:r>
            <a:endParaRPr lang="zh-CN" altLang="en-US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/>
              <a:t>教学指导：</a:t>
            </a:r>
            <a:endParaRPr lang="zh-CN" altLang="en-US" smtClean="0"/>
          </a:p>
          <a:p>
            <a:pPr lvl="0"/>
            <a:r>
              <a:rPr lang="en-US" altLang="x-none" dirty="0">
                <a:sym typeface="+mn-ea"/>
              </a:rPr>
              <a:t>【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选讲内容</a:t>
            </a:r>
            <a:r>
              <a:rPr lang="en-US" altLang="x-none" dirty="0">
                <a:sym typeface="+mn-ea"/>
              </a:rPr>
              <a:t>】</a:t>
            </a:r>
            <a:r>
              <a:rPr lang="en-US" altLang="x-none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preload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属性；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讲解思路：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、简单介绍音频播放的语法，解释参数的作用；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、演示（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演示</a:t>
            </a:r>
            <a:r>
              <a:rPr 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示例</a:t>
            </a:r>
            <a:r>
              <a:rPr lang="en-US" alt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04</a:t>
            </a:r>
            <a:r>
              <a:rPr lang="zh-CN" altLang="en-US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</a:t>
            </a:r>
            <a:r>
              <a:rPr lang="en-US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实现</a:t>
            </a:r>
            <a:r>
              <a:rPr 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音频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播放</a:t>
            </a:r>
            <a:r>
              <a:rPr lang="zh-CN" altLang="en-US" dirty="0">
                <a:sym typeface="+mn-ea"/>
              </a:rPr>
              <a:t>），仅设置路径，音频使用</a:t>
            </a:r>
            <a:r>
              <a:rPr lang="en-US" altLang="x-none" dirty="0">
                <a:sym typeface="+mn-ea"/>
              </a:rPr>
              <a:t>ogg</a:t>
            </a:r>
            <a:r>
              <a:rPr lang="zh-CN" altLang="en-US" dirty="0">
                <a:sym typeface="+mn-ea"/>
              </a:rPr>
              <a:t>格式的，在</a:t>
            </a:r>
            <a:r>
              <a:rPr lang="en-US" altLang="x-none" dirty="0">
                <a:sym typeface="+mn-ea"/>
              </a:rPr>
              <a:t>Firefox</a:t>
            </a:r>
            <a:r>
              <a:rPr lang="zh-CN" altLang="en-US" dirty="0">
                <a:sym typeface="+mn-ea"/>
              </a:rPr>
              <a:t>、</a:t>
            </a:r>
            <a:r>
              <a:rPr lang="en-US" altLang="x-none" dirty="0">
                <a:sym typeface="+mn-ea"/>
              </a:rPr>
              <a:t>Chrome</a:t>
            </a:r>
            <a:r>
              <a:rPr lang="zh-CN" altLang="en-US" dirty="0">
                <a:sym typeface="+mn-ea"/>
              </a:rPr>
              <a:t>中播放、或其他可正常播放的浏览器，页面没有出现音频播放的插件，为什么？引出</a:t>
            </a:r>
            <a:r>
              <a:rPr lang="en-US" altLang="x-none" dirty="0">
                <a:sym typeface="+mn-ea"/>
              </a:rPr>
              <a:t>&lt;auto&gt;</a:t>
            </a:r>
            <a:r>
              <a:rPr lang="zh-CN" altLang="en-US" dirty="0">
                <a:sym typeface="+mn-ea"/>
              </a:rPr>
              <a:t>标签的属性？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、介绍各个属性、值、作用，其中</a:t>
            </a:r>
            <a:r>
              <a:rPr lang="en-US" altLang="x-none" dirty="0">
                <a:sym typeface="+mn-ea"/>
              </a:rPr>
              <a:t>preload</a:t>
            </a:r>
            <a:r>
              <a:rPr lang="zh-CN" altLang="en-US" dirty="0">
                <a:sym typeface="+mn-ea"/>
              </a:rPr>
              <a:t>的三个值解释一下即可：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 auto</a:t>
            </a:r>
            <a:r>
              <a:rPr lang="zh-CN" altLang="en-US" dirty="0">
                <a:sym typeface="+mn-ea"/>
              </a:rPr>
              <a:t>：当页面加载后载入整个音频；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 meta</a:t>
            </a:r>
            <a:r>
              <a:rPr lang="zh-CN" altLang="en-US" dirty="0">
                <a:sym typeface="+mn-ea"/>
              </a:rPr>
              <a:t>：当页面加载后只载入元数据；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 none</a:t>
            </a:r>
            <a:r>
              <a:rPr lang="zh-CN" altLang="en-US" dirty="0">
                <a:sym typeface="+mn-ea"/>
              </a:rPr>
              <a:t>：当页面加载后不载入音频；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4</a:t>
            </a:r>
            <a:r>
              <a:rPr lang="zh-CN" altLang="en-US" dirty="0">
                <a:sym typeface="+mn-ea"/>
              </a:rPr>
              <a:t>、演示：在前面代码基础上，增加属性</a:t>
            </a:r>
            <a:r>
              <a:rPr lang="en-US" altLang="x-none" dirty="0">
                <a:sym typeface="+mn-ea"/>
              </a:rPr>
              <a:t>controls</a:t>
            </a:r>
            <a:r>
              <a:rPr lang="zh-CN" altLang="en-US" dirty="0">
                <a:sym typeface="+mn-ea"/>
              </a:rPr>
              <a:t>进行演示，说明这个属性必须；然后再分别演示属性</a:t>
            </a:r>
            <a:r>
              <a:rPr lang="en-US" altLang="x-none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autoplay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、</a:t>
            </a:r>
            <a:r>
              <a:rPr lang="en-US" altLang="x-none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loop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，让学员掌握这几个属性的作用（使用</a:t>
            </a:r>
            <a:r>
              <a:rPr lang="en-US" altLang="x-none" dirty="0">
                <a:sym typeface="+mn-ea"/>
              </a:rPr>
              <a:t>Firefox</a:t>
            </a:r>
            <a:r>
              <a:rPr lang="zh-CN" altLang="en-US" dirty="0">
                <a:sym typeface="+mn-ea"/>
              </a:rPr>
              <a:t>、</a:t>
            </a:r>
            <a:r>
              <a:rPr lang="en-US" altLang="x-none" dirty="0">
                <a:sym typeface="+mn-ea"/>
              </a:rPr>
              <a:t>Chrome</a:t>
            </a:r>
            <a:r>
              <a:rPr lang="zh-CN" altLang="en-US" dirty="0">
                <a:sym typeface="+mn-ea"/>
              </a:rPr>
              <a:t>、或其他可正常播放</a:t>
            </a:r>
            <a:r>
              <a:rPr lang="en-US" altLang="x-none" dirty="0">
                <a:sym typeface="+mn-ea"/>
              </a:rPr>
              <a:t>ogg</a:t>
            </a:r>
            <a:r>
              <a:rPr lang="zh-CN" altLang="en-US" dirty="0">
                <a:sym typeface="+mn-ea"/>
              </a:rPr>
              <a:t>格式的音频浏览器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）；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5</a:t>
            </a:r>
            <a:r>
              <a:rPr lang="zh-CN" altLang="en-US" dirty="0">
                <a:sym typeface="+mn-ea"/>
              </a:rPr>
              <a:t>、演示：使用</a:t>
            </a:r>
            <a:r>
              <a:rPr lang="en-US" altLang="x-none" dirty="0">
                <a:sym typeface="+mn-ea"/>
              </a:rPr>
              <a:t>IE9</a:t>
            </a:r>
            <a:r>
              <a:rPr lang="zh-CN" altLang="en-US" dirty="0">
                <a:sym typeface="+mn-ea"/>
              </a:rPr>
              <a:t>及以上浏览器播放，出现问题？引出下面内容？</a:t>
            </a:r>
            <a:endParaRPr lang="en-US" altLang="x-none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教学指导：</a:t>
            </a:r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讲解思路：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、讲解IE</a:t>
            </a:r>
            <a:r>
              <a:rPr lang="en-US" altLang="x-none" dirty="0">
                <a:sym typeface="+mn-ea"/>
              </a:rPr>
              <a:t>9</a:t>
            </a:r>
            <a:r>
              <a:rPr lang="zh-CN" altLang="en-US" dirty="0">
                <a:sym typeface="+mn-ea"/>
              </a:rPr>
              <a:t>及以上版本不支持ogg格式的文件；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、介绍常见的音频格式、浏览器支持、</a:t>
            </a:r>
            <a:r>
              <a:rPr lang="en-US" altLang="x-none" dirty="0">
                <a:sym typeface="+mn-ea"/>
              </a:rPr>
              <a:t>&lt;auto&gt;</a:t>
            </a:r>
            <a:r>
              <a:rPr lang="zh-CN" altLang="en-US" dirty="0">
                <a:sym typeface="+mn-ea"/>
              </a:rPr>
              <a:t>标签支持的三种音频格式；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、由</a:t>
            </a:r>
            <a:r>
              <a:rPr lang="en-US" altLang="x-none" dirty="0">
                <a:sym typeface="+mn-ea"/>
              </a:rPr>
              <a:t>&lt;auto&gt;</a:t>
            </a:r>
            <a:r>
              <a:rPr lang="zh-CN" altLang="en-US" dirty="0">
                <a:sym typeface="+mn-ea"/>
              </a:rPr>
              <a:t>支持的音频格式可以看到，存在浏览兼容性问题，那么怎么解决呢？</a:t>
            </a: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教学指导：</a:t>
            </a:r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讲解：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、讲解</a:t>
            </a:r>
            <a:r>
              <a:rPr lang="en-US" altLang="x-none" dirty="0">
                <a:sym typeface="+mn-ea"/>
              </a:rPr>
              <a:t>source</a:t>
            </a:r>
            <a:r>
              <a:rPr lang="zh-CN" altLang="en-US" dirty="0">
                <a:sym typeface="+mn-ea"/>
              </a:rPr>
              <a:t>元素的作用，可实现浏览器兼容性的问题；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</a:t>
            </a:r>
            <a:r>
              <a:rPr lang="en-US" altLang="x-none" dirty="0">
                <a:sym typeface="+mn-ea"/>
              </a:rPr>
              <a:t>ogg</a:t>
            </a:r>
            <a:r>
              <a:rPr lang="zh-CN" altLang="en-US" dirty="0">
                <a:sym typeface="+mn-ea"/>
              </a:rPr>
              <a:t>和</a:t>
            </a:r>
            <a:r>
              <a:rPr lang="en-US" altLang="x-none" dirty="0">
                <a:sym typeface="+mn-ea"/>
              </a:rPr>
              <a:t>mp3 </a:t>
            </a:r>
            <a:r>
              <a:rPr lang="zh-CN" altLang="en-US" dirty="0">
                <a:sym typeface="+mn-ea"/>
              </a:rPr>
              <a:t>两种常用格式可以实现所有支持</a:t>
            </a:r>
            <a:r>
              <a:rPr lang="en-US" altLang="x-none" dirty="0">
                <a:sym typeface="+mn-ea"/>
              </a:rPr>
              <a:t>audio</a:t>
            </a:r>
            <a:r>
              <a:rPr lang="zh-CN" altLang="en-US" dirty="0">
                <a:sym typeface="+mn-ea"/>
              </a:rPr>
              <a:t>元素的浏览器播放音频，也可以添加更多的音频格式；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、针对不支持</a:t>
            </a:r>
            <a:r>
              <a:rPr lang="en-US" altLang="x-none" dirty="0">
                <a:sym typeface="+mn-ea"/>
              </a:rPr>
              <a:t>audio</a:t>
            </a:r>
            <a:r>
              <a:rPr lang="zh-CN" altLang="en-US" dirty="0">
                <a:sym typeface="+mn-ea"/>
              </a:rPr>
              <a:t>元素的浏览器显示“不支持提示语”；</a:t>
            </a:r>
            <a:endParaRPr lang="en-US" altLang="x-none" dirty="0"/>
          </a:p>
          <a:p>
            <a:pPr lvl="0"/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演示（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演示</a:t>
            </a:r>
            <a:r>
              <a:rPr 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示例</a:t>
            </a:r>
            <a:r>
              <a:rPr lang="en-US" alt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04</a:t>
            </a:r>
            <a:r>
              <a:rPr lang="zh-CN" altLang="en-US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</a:t>
            </a:r>
            <a:r>
              <a:rPr lang="en-US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实现</a:t>
            </a:r>
            <a:r>
              <a:rPr 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音频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播放</a:t>
            </a:r>
            <a:r>
              <a:rPr lang="zh-CN" altLang="en-US" dirty="0">
                <a:sym typeface="+mn-ea"/>
              </a:rPr>
              <a:t>）：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、在上面代码的基础上改为增加</a:t>
            </a:r>
            <a:r>
              <a:rPr lang="en-US" altLang="x-none" dirty="0">
                <a:sym typeface="+mn-ea"/>
              </a:rPr>
              <a:t>&lt;source&gt;</a:t>
            </a:r>
            <a:r>
              <a:rPr lang="zh-CN" altLang="en-US" dirty="0">
                <a:sym typeface="+mn-ea"/>
              </a:rPr>
              <a:t>元素，进行演示，各个浏览器均支持；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、在</a:t>
            </a:r>
            <a:r>
              <a:rPr lang="en-US" altLang="x-none" dirty="0">
                <a:sym typeface="+mn-ea"/>
              </a:rPr>
              <a:t>IE8</a:t>
            </a:r>
            <a:r>
              <a:rPr lang="zh-CN" altLang="en-US" dirty="0">
                <a:sym typeface="+mn-ea"/>
              </a:rPr>
              <a:t>或其他不支持</a:t>
            </a:r>
            <a:r>
              <a:rPr lang="en-US" altLang="x-none" dirty="0">
                <a:sym typeface="+mn-ea"/>
              </a:rPr>
              <a:t>audio</a:t>
            </a:r>
            <a:r>
              <a:rPr lang="zh-CN" altLang="en-US" dirty="0">
                <a:sym typeface="+mn-ea"/>
              </a:rPr>
              <a:t>元素的浏览器中演示，没有任何效果，讲解需要添加不支持浏览器的提示语；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目的：让学员掌握</a:t>
            </a:r>
            <a:r>
              <a:rPr lang="en-US" altLang="x-none" dirty="0">
                <a:sym typeface="+mn-ea"/>
              </a:rPr>
              <a:t>audio</a:t>
            </a:r>
            <a:r>
              <a:rPr lang="zh-CN" altLang="en-US" dirty="0">
                <a:sym typeface="+mn-ea"/>
              </a:rPr>
              <a:t>和</a:t>
            </a:r>
            <a:r>
              <a:rPr lang="en-US" altLang="x-none" dirty="0">
                <a:sym typeface="+mn-ea"/>
              </a:rPr>
              <a:t>source</a:t>
            </a:r>
            <a:r>
              <a:rPr lang="zh-CN" altLang="en-US" dirty="0">
                <a:sym typeface="+mn-ea"/>
              </a:rPr>
              <a:t>元素并灵活运用；</a:t>
            </a:r>
            <a:endParaRPr lang="zh-CN" altLang="en-US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/>
              <a:t>教学指导：</a:t>
            </a:r>
            <a:endParaRPr lang="zh-CN" altLang="en-US" smtClean="0"/>
          </a:p>
          <a:p>
            <a:pPr lvl="0"/>
            <a:r>
              <a:rPr lang="en-US" altLang="x-none" dirty="0">
                <a:sym typeface="+mn-ea"/>
              </a:rPr>
              <a:t>【</a:t>
            </a:r>
            <a:r>
              <a:rPr lang="zh-CN" altLang="en-US" dirty="0">
                <a:sym typeface="+mn-ea"/>
              </a:rPr>
              <a:t>讲解思路</a:t>
            </a:r>
            <a:r>
              <a:rPr lang="en-US" altLang="x-none" dirty="0">
                <a:sym typeface="+mn-ea"/>
              </a:rPr>
              <a:t>】</a:t>
            </a:r>
            <a:r>
              <a:rPr lang="zh-CN" altLang="en-US" dirty="0">
                <a:sym typeface="+mn-ea"/>
              </a:rPr>
              <a:t>视频语法讲解、演示时均与音频对比讲解，加深学员的印象；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【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选讲内容</a:t>
            </a:r>
            <a:r>
              <a:rPr lang="en-US" altLang="x-none" dirty="0">
                <a:sym typeface="+mn-ea"/>
              </a:rPr>
              <a:t>】</a:t>
            </a:r>
            <a:r>
              <a:rPr lang="en-US" altLang="x-none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preload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属性；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讲解：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、与音频播放语法对比讲解，解释参数的作用；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、说明</a:t>
            </a:r>
            <a:r>
              <a:rPr lang="en-US" altLang="x-none" dirty="0">
                <a:sym typeface="+mn-ea"/>
              </a:rPr>
              <a:t>&lt;vedio&gt;</a:t>
            </a:r>
            <a:r>
              <a:rPr lang="zh-CN" altLang="en-US" dirty="0">
                <a:sym typeface="+mn-ea"/>
              </a:rPr>
              <a:t>中的属性与</a:t>
            </a:r>
            <a:r>
              <a:rPr lang="en-US" altLang="x-none" dirty="0">
                <a:sym typeface="+mn-ea"/>
              </a:rPr>
              <a:t>&lt;audio&gt;</a:t>
            </a:r>
            <a:r>
              <a:rPr lang="zh-CN" altLang="en-US" dirty="0">
                <a:sym typeface="+mn-ea"/>
              </a:rPr>
              <a:t>中属性一样，只增加了两个</a:t>
            </a:r>
            <a:r>
              <a:rPr lang="en-US" altLang="x-none" dirty="0">
                <a:sym typeface="+mn-ea"/>
              </a:rPr>
              <a:t>width</a:t>
            </a:r>
            <a:r>
              <a:rPr lang="zh-CN" altLang="en-US" dirty="0">
                <a:sym typeface="+mn-ea"/>
              </a:rPr>
              <a:t>和</a:t>
            </a:r>
            <a:r>
              <a:rPr lang="en-US" altLang="x-none" dirty="0">
                <a:sym typeface="+mn-ea"/>
              </a:rPr>
              <a:t>height</a:t>
            </a:r>
            <a:r>
              <a:rPr lang="zh-CN" altLang="en-US" dirty="0">
                <a:sym typeface="+mn-ea"/>
              </a:rPr>
              <a:t>，单位</a:t>
            </a:r>
            <a:r>
              <a:rPr lang="en-US" altLang="x-none" dirty="0">
                <a:sym typeface="+mn-ea"/>
              </a:rPr>
              <a:t>px</a:t>
            </a:r>
            <a:r>
              <a:rPr lang="zh-CN" altLang="en-US" dirty="0">
                <a:sym typeface="+mn-ea"/>
              </a:rPr>
              <a:t>，通常设置视频宽度和高度使用</a:t>
            </a:r>
            <a:r>
              <a:rPr lang="en-US" altLang="x-none" dirty="0">
                <a:sym typeface="+mn-ea"/>
              </a:rPr>
              <a:t>CSS</a:t>
            </a:r>
            <a:r>
              <a:rPr lang="zh-CN" altLang="en-US" dirty="0">
                <a:sym typeface="+mn-ea"/>
              </a:rPr>
              <a:t>设置；</a:t>
            </a:r>
            <a:endParaRPr lang="en-US" altLang="x-none" dirty="0"/>
          </a:p>
          <a:p>
            <a:pPr lvl="0"/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演示（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演示</a:t>
            </a:r>
            <a:r>
              <a:rPr 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示例</a:t>
            </a:r>
            <a:r>
              <a:rPr lang="en-US" alt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05</a:t>
            </a:r>
            <a:r>
              <a:rPr lang="zh-CN" altLang="en-US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</a:t>
            </a:r>
            <a:r>
              <a:rPr lang="en-US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实现</a:t>
            </a:r>
            <a:r>
              <a:rPr 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视频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播放</a:t>
            </a:r>
            <a:r>
              <a:rPr lang="zh-CN" altLang="en-US" dirty="0">
                <a:sym typeface="+mn-ea"/>
              </a:rPr>
              <a:t>）：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、与</a:t>
            </a:r>
            <a:r>
              <a:rPr lang="en-US" altLang="x-none" dirty="0">
                <a:sym typeface="+mn-ea"/>
              </a:rPr>
              <a:t>&lt;audio&gt;</a:t>
            </a:r>
            <a:r>
              <a:rPr lang="zh-CN" altLang="en-US" dirty="0">
                <a:sym typeface="+mn-ea"/>
              </a:rPr>
              <a:t>演示一样，增加属性</a:t>
            </a:r>
            <a:r>
              <a:rPr lang="en-US" altLang="x-none" dirty="0">
                <a:sym typeface="+mn-ea"/>
              </a:rPr>
              <a:t>controls</a:t>
            </a:r>
            <a:r>
              <a:rPr lang="zh-CN" altLang="en-US" dirty="0">
                <a:sym typeface="+mn-ea"/>
              </a:rPr>
              <a:t>进行演示，说明这个属性必须；然后再分别演示属性</a:t>
            </a:r>
            <a:r>
              <a:rPr lang="en-US" altLang="x-none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autoplay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、</a:t>
            </a:r>
            <a:r>
              <a:rPr lang="en-US" altLang="x-none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loop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、</a:t>
            </a:r>
            <a:r>
              <a:rPr lang="en-US" altLang="x-none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height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、</a:t>
            </a:r>
            <a:r>
              <a:rPr lang="en-US" altLang="x-none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width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，让学员掌握这几个属性的作用（使用</a:t>
            </a:r>
            <a:r>
              <a:rPr lang="en-US" altLang="x-none" dirty="0">
                <a:sym typeface="+mn-ea"/>
              </a:rPr>
              <a:t>Firefox</a:t>
            </a:r>
            <a:r>
              <a:rPr lang="zh-CN" altLang="en-US" dirty="0">
                <a:sym typeface="+mn-ea"/>
              </a:rPr>
              <a:t>、</a:t>
            </a:r>
            <a:r>
              <a:rPr lang="en-US" altLang="x-none" dirty="0">
                <a:sym typeface="+mn-ea"/>
              </a:rPr>
              <a:t>Chrome</a:t>
            </a:r>
            <a:r>
              <a:rPr lang="zh-CN" altLang="en-US" dirty="0">
                <a:sym typeface="+mn-ea"/>
              </a:rPr>
              <a:t>、或其他可正常播放</a:t>
            </a:r>
            <a:r>
              <a:rPr lang="en-US" altLang="x-none" dirty="0">
                <a:sym typeface="+mn-ea"/>
              </a:rPr>
              <a:t>ogg</a:t>
            </a:r>
            <a:r>
              <a:rPr lang="zh-CN" altLang="en-US" dirty="0">
                <a:sym typeface="+mn-ea"/>
              </a:rPr>
              <a:t>格式的音频浏览器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）；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、演示：使用</a:t>
            </a:r>
            <a:r>
              <a:rPr lang="en-US" altLang="x-none" dirty="0">
                <a:sym typeface="+mn-ea"/>
              </a:rPr>
              <a:t>IE9</a:t>
            </a:r>
            <a:r>
              <a:rPr lang="zh-CN" altLang="en-US" dirty="0">
                <a:sym typeface="+mn-ea"/>
              </a:rPr>
              <a:t>及以上浏览器播放，出现问题？引出下面内容？</a:t>
            </a:r>
            <a:endParaRPr lang="en-US" altLang="x-none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讲解思路：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、讲解IE</a:t>
            </a:r>
            <a:r>
              <a:rPr lang="en-US" altLang="x-none" dirty="0">
                <a:sym typeface="+mn-ea"/>
              </a:rPr>
              <a:t>9</a:t>
            </a:r>
            <a:r>
              <a:rPr lang="zh-CN" altLang="en-US" dirty="0">
                <a:sym typeface="+mn-ea"/>
              </a:rPr>
              <a:t>及以上版本不支持ogg格式的文件；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、介绍常见的视频格式、浏览器支持、</a:t>
            </a:r>
            <a:r>
              <a:rPr lang="en-US" altLang="x-none" dirty="0">
                <a:sym typeface="+mn-ea"/>
              </a:rPr>
              <a:t>&lt;vedio&gt;</a:t>
            </a:r>
            <a:r>
              <a:rPr lang="zh-CN" altLang="en-US" dirty="0">
                <a:sym typeface="+mn-ea"/>
              </a:rPr>
              <a:t>标签支持的三种视频格式；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、由</a:t>
            </a:r>
            <a:r>
              <a:rPr lang="en-US" altLang="x-none" dirty="0">
                <a:sym typeface="+mn-ea"/>
              </a:rPr>
              <a:t>&lt;vedio&gt;</a:t>
            </a:r>
            <a:r>
              <a:rPr lang="zh-CN" altLang="en-US" dirty="0">
                <a:sym typeface="+mn-ea"/>
              </a:rPr>
              <a:t>支持的音频格式可以看到，存在浏览兼容性问题，那么怎么解决呢？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 </a:t>
            </a:r>
            <a:r>
              <a:rPr lang="zh-CN" altLang="en-US" dirty="0">
                <a:sym typeface="+mn-ea"/>
              </a:rPr>
              <a:t>演示结果：</a:t>
            </a:r>
            <a:r>
              <a:rPr lang="en-US" altLang="x-none" dirty="0">
                <a:sym typeface="+mn-ea"/>
              </a:rPr>
              <a:t>MP4</a:t>
            </a:r>
            <a:r>
              <a:rPr lang="zh-CN" altLang="en-US" dirty="0">
                <a:sym typeface="+mn-ea"/>
              </a:rPr>
              <a:t>格式的视频基本所有支持</a:t>
            </a:r>
            <a:r>
              <a:rPr lang="en-US" altLang="x-none" dirty="0">
                <a:sym typeface="+mn-ea"/>
              </a:rPr>
              <a:t>vedio</a:t>
            </a:r>
            <a:r>
              <a:rPr lang="zh-CN" altLang="en-US" dirty="0">
                <a:sym typeface="+mn-ea"/>
              </a:rPr>
              <a:t>的浏览器都支持；</a:t>
            </a: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教学指导：</a:t>
            </a:r>
            <a:endParaRPr lang="zh-CN" altLang="en-US" dirty="0"/>
          </a:p>
          <a:p>
            <a:r>
              <a:rPr lang="zh-CN" altLang="en-US" dirty="0"/>
              <a:t>本页主要说明学完本阶段内容能够做什么？快速过一遍即可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讲解：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、讲解</a:t>
            </a:r>
            <a:r>
              <a:rPr lang="en-US" altLang="x-none" dirty="0">
                <a:sym typeface="+mn-ea"/>
              </a:rPr>
              <a:t>source</a:t>
            </a:r>
            <a:r>
              <a:rPr lang="zh-CN" altLang="en-US" dirty="0">
                <a:sym typeface="+mn-ea"/>
              </a:rPr>
              <a:t>元素的作用，可实现浏览器兼容性的问题；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</a:t>
            </a:r>
            <a:r>
              <a:rPr lang="en-US" altLang="x-none" dirty="0">
                <a:sym typeface="+mn-ea"/>
              </a:rPr>
              <a:t>ogg</a:t>
            </a:r>
            <a:r>
              <a:rPr lang="zh-CN" altLang="en-US" dirty="0">
                <a:sym typeface="+mn-ea"/>
              </a:rPr>
              <a:t>和</a:t>
            </a:r>
            <a:r>
              <a:rPr lang="en-US" altLang="x-none" dirty="0">
                <a:sym typeface="+mn-ea"/>
              </a:rPr>
              <a:t>mp4 </a:t>
            </a:r>
            <a:r>
              <a:rPr lang="zh-CN" altLang="en-US" dirty="0">
                <a:sym typeface="+mn-ea"/>
              </a:rPr>
              <a:t>两种常用格式可以实现所有支持</a:t>
            </a:r>
            <a:r>
              <a:rPr lang="en-US" altLang="x-none" dirty="0">
                <a:sym typeface="+mn-ea"/>
              </a:rPr>
              <a:t>vedio</a:t>
            </a:r>
            <a:r>
              <a:rPr lang="zh-CN" altLang="en-US" dirty="0">
                <a:sym typeface="+mn-ea"/>
              </a:rPr>
              <a:t>元素的浏览器播放视频，也可以添加更多的视频格式；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、针对不支持</a:t>
            </a:r>
            <a:r>
              <a:rPr lang="en-US" altLang="x-none" dirty="0">
                <a:sym typeface="+mn-ea"/>
              </a:rPr>
              <a:t>vedio</a:t>
            </a:r>
            <a:r>
              <a:rPr lang="zh-CN" altLang="en-US" dirty="0">
                <a:sym typeface="+mn-ea"/>
              </a:rPr>
              <a:t>元素的浏览器显示“不支持提示语”；</a:t>
            </a:r>
            <a:endParaRPr lang="en-US" altLang="x-none" dirty="0"/>
          </a:p>
          <a:p>
            <a:pPr lvl="0"/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演示（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演示</a:t>
            </a:r>
            <a:r>
              <a:rPr 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示例</a:t>
            </a:r>
            <a:r>
              <a:rPr lang="en-US" alt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05</a:t>
            </a:r>
            <a:r>
              <a:rPr lang="zh-CN" altLang="en-US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</a:t>
            </a:r>
            <a:r>
              <a:rPr lang="en-US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实现</a:t>
            </a:r>
            <a:r>
              <a:rPr lang="zh-CN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视频</a:t>
            </a:r>
            <a:r>
              <a:rPr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播放</a:t>
            </a:r>
            <a:r>
              <a:rPr lang="zh-CN" altLang="en-US" dirty="0">
                <a:sym typeface="+mn-ea"/>
              </a:rPr>
              <a:t>）：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、在上面代码的基础上改为增加</a:t>
            </a:r>
            <a:r>
              <a:rPr lang="en-US" altLang="x-none" dirty="0">
                <a:sym typeface="+mn-ea"/>
              </a:rPr>
              <a:t>&lt;source&gt;</a:t>
            </a:r>
            <a:r>
              <a:rPr lang="zh-CN" altLang="en-US" dirty="0">
                <a:sym typeface="+mn-ea"/>
              </a:rPr>
              <a:t>元素，进行演示，各个浏览器均支持；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、在</a:t>
            </a:r>
            <a:r>
              <a:rPr lang="en-US" altLang="x-none" dirty="0">
                <a:sym typeface="+mn-ea"/>
              </a:rPr>
              <a:t>IE8</a:t>
            </a:r>
            <a:r>
              <a:rPr lang="zh-CN" altLang="en-US" dirty="0">
                <a:sym typeface="+mn-ea"/>
              </a:rPr>
              <a:t>或其他不支持</a:t>
            </a:r>
            <a:r>
              <a:rPr lang="en-US" altLang="x-none" dirty="0">
                <a:sym typeface="+mn-ea"/>
              </a:rPr>
              <a:t>veido</a:t>
            </a:r>
            <a:r>
              <a:rPr lang="zh-CN" altLang="en-US" dirty="0">
                <a:sym typeface="+mn-ea"/>
              </a:rPr>
              <a:t>元素的浏览器中演示，没有任何效果，讲解需要添加不支持浏览器的提示语；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目的：让学员掌握</a:t>
            </a:r>
            <a:r>
              <a:rPr lang="en-US" altLang="x-none" dirty="0">
                <a:sym typeface="+mn-ea"/>
              </a:rPr>
              <a:t>video</a:t>
            </a:r>
            <a:r>
              <a:rPr lang="zh-CN" altLang="en-US" dirty="0">
                <a:sym typeface="+mn-ea"/>
              </a:rPr>
              <a:t>和</a:t>
            </a:r>
            <a:r>
              <a:rPr lang="en-US" altLang="x-none" dirty="0">
                <a:sym typeface="+mn-ea"/>
              </a:rPr>
              <a:t>source</a:t>
            </a:r>
            <a:r>
              <a:rPr lang="zh-CN" altLang="en-US" dirty="0">
                <a:sym typeface="+mn-ea"/>
              </a:rPr>
              <a:t>元素并灵活运用；</a:t>
            </a:r>
            <a:endParaRPr lang="zh-CN" altLang="en-US" dirty="0"/>
          </a:p>
          <a:p>
            <a:pPr lvl="0"/>
            <a:endParaRPr lang="en-US" altLang="x-none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9113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FAD9E53-20CB-4894-BA85-E00BAA7186F7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9216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D534A6-B164-41A3-87E3-4302CA3CFA2D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讲解：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、从前面的演示可以看到，不同浏览器中视频样式、音频样式不一样？如何解决？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引出下面的内容</a:t>
            </a:r>
            <a:endParaRPr lang="en-US" altLang="x-none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教学指导：</a:t>
            </a:r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演示（</a:t>
            </a:r>
            <a:r>
              <a:rPr dirty="0">
                <a:sym typeface="+mn-ea"/>
              </a:rPr>
              <a:t>示例06：自定义视频播放器</a:t>
            </a:r>
            <a:r>
              <a:rPr lang="zh-CN" altLang="en-US" dirty="0">
                <a:sym typeface="+mn-ea"/>
              </a:rPr>
              <a:t>）：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、演示个性的视频播放器，在不同的浏览器中显示样式一样；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、实现播放器的思路讲解，页面包括的元素：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1</a:t>
            </a:r>
            <a:r>
              <a:rPr lang="zh-CN" altLang="en-US" dirty="0">
                <a:sym typeface="+mn-ea"/>
              </a:rPr>
              <a:t>）视频播放元素</a:t>
            </a:r>
            <a:r>
              <a:rPr lang="en-US" altLang="x-none" dirty="0">
                <a:sym typeface="+mn-ea"/>
              </a:rPr>
              <a:t>&lt;video&gt;</a:t>
            </a:r>
            <a:r>
              <a:rPr lang="zh-CN" altLang="en-US" dirty="0">
                <a:sym typeface="+mn-ea"/>
              </a:rPr>
              <a:t>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2</a:t>
            </a:r>
            <a:r>
              <a:rPr lang="zh-CN" altLang="en-US" dirty="0">
                <a:sym typeface="+mn-ea"/>
              </a:rPr>
              <a:t>）视频播放</a:t>
            </a:r>
            <a:r>
              <a:rPr lang="en-US" altLang="x-none" dirty="0">
                <a:sym typeface="+mn-ea"/>
              </a:rPr>
              <a:t>/</a:t>
            </a:r>
            <a:r>
              <a:rPr lang="zh-CN" altLang="en-US" dirty="0">
                <a:sym typeface="+mn-ea"/>
              </a:rPr>
              <a:t>暂停按钮；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3</a:t>
            </a:r>
            <a:r>
              <a:rPr lang="zh-CN" altLang="en-US" dirty="0">
                <a:sym typeface="+mn-ea"/>
              </a:rPr>
              <a:t>）视频进度条，可以快速拖视频进行的对象；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4</a:t>
            </a:r>
            <a:r>
              <a:rPr lang="zh-CN" altLang="en-US" dirty="0">
                <a:sym typeface="+mn-ea"/>
              </a:rPr>
              <a:t>）显示视频当前播放的时间和总时间；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5</a:t>
            </a:r>
            <a:r>
              <a:rPr lang="zh-CN" altLang="en-US" dirty="0">
                <a:sym typeface="+mn-ea"/>
              </a:rPr>
              <a:t>）视频音量控制对象；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   6</a:t>
            </a:r>
            <a:r>
              <a:rPr lang="zh-CN" altLang="en-US" dirty="0">
                <a:sym typeface="+mn-ea"/>
              </a:rPr>
              <a:t>）设置全屏视频按钮；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、制作静态页面，制作需要在页面上显示的元素样式；</a:t>
            </a:r>
            <a:endParaRPr lang="en-US" altLang="x-none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讲解：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简单介绍各个属性的作用即可，后面演示会用到；</a:t>
            </a:r>
            <a:endParaRPr lang="en-US" altLang="x-none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讲解：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简单介绍各个属性的作用即可，后面演示会用到；</a:t>
            </a: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讲解：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简单介绍各个方法的作用即可，下面演示会用到；</a:t>
            </a:r>
            <a:endParaRPr lang="en-US" altLang="x-none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/>
              <a:t>教学指导：</a:t>
            </a:r>
            <a:endParaRPr lang="zh-CN" altLang="en-US" smtClean="0"/>
          </a:p>
          <a:p>
            <a:pPr lvl="0"/>
            <a:r>
              <a:rPr lang="zh-CN" altLang="en-US" dirty="0">
                <a:sym typeface="+mn-ea"/>
              </a:rPr>
              <a:t>演示（</a:t>
            </a:r>
            <a:r>
              <a:rPr dirty="0">
                <a:sym typeface="+mn-ea"/>
              </a:rPr>
              <a:t>示例06：自定义视频播放器</a:t>
            </a:r>
            <a:r>
              <a:rPr lang="zh-CN" altLang="en-US" dirty="0">
                <a:sym typeface="+mn-ea"/>
              </a:rPr>
              <a:t>）：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、在上面的代码基础上继续添加代码演示；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、简单介绍</a:t>
            </a:r>
            <a:r>
              <a:rPr lang="en-US" altLang="x-none" dirty="0">
                <a:sym typeface="+mn-ea"/>
              </a:rPr>
              <a:t>addEventListener</a:t>
            </a:r>
            <a:r>
              <a:rPr lang="zh-CN" altLang="en-US" dirty="0">
                <a:sym typeface="+mn-ea"/>
              </a:rPr>
              <a:t>事件监听的语法；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、演示播放按钮的播放和暂停，按钮样式的改变；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4</a:t>
            </a:r>
            <a:r>
              <a:rPr lang="zh-CN" altLang="en-US" dirty="0">
                <a:sym typeface="+mn-ea"/>
              </a:rPr>
              <a:t>、演示进度条的改变、更新；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5</a:t>
            </a:r>
            <a:r>
              <a:rPr lang="zh-CN" altLang="en-US" dirty="0">
                <a:sym typeface="+mn-ea"/>
              </a:rPr>
              <a:t>、演示音量控制；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6</a:t>
            </a:r>
            <a:r>
              <a:rPr lang="zh-CN" altLang="en-US" dirty="0">
                <a:sym typeface="+mn-ea"/>
              </a:rPr>
              <a:t>、演示显示当前时间和视频总时间，时间格式如演示的格式；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7</a:t>
            </a:r>
            <a:r>
              <a:rPr lang="zh-CN" altLang="en-US" dirty="0">
                <a:sym typeface="+mn-ea"/>
              </a:rPr>
              <a:t>、演示全屏效果；</a:t>
            </a:r>
            <a:endParaRPr lang="en-US" altLang="x-none" dirty="0"/>
          </a:p>
          <a:p>
            <a:pPr lvl="0"/>
            <a:r>
              <a:rPr lang="en-US" altLang="x-none" dirty="0">
                <a:sym typeface="+mn-ea"/>
              </a:rPr>
              <a:t>8</a:t>
            </a:r>
            <a:r>
              <a:rPr lang="zh-CN" altLang="en-US" dirty="0">
                <a:sym typeface="+mn-ea"/>
              </a:rPr>
              <a:t>、完善代码；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目的：学员理解并掌握播放器的事件、方法、属性，并能够会应用；</a:t>
            </a:r>
            <a:endParaRPr lang="en-US" altLang="x-none" dirty="0"/>
          </a:p>
          <a:p>
            <a:pPr lvl="0"/>
            <a:r>
              <a:rPr lang="zh-CN" altLang="en-US" dirty="0">
                <a:sym typeface="+mn-ea"/>
              </a:rPr>
              <a:t>总结：本次课打造的个性播放器使用的事件、方法和属性，对</a:t>
            </a:r>
            <a:r>
              <a:rPr lang="en-US" altLang="x-none" dirty="0">
                <a:sym typeface="+mn-ea"/>
              </a:rPr>
              <a:t>&lt;audio&gt;</a:t>
            </a:r>
            <a:r>
              <a:rPr lang="zh-CN" altLang="en-US" dirty="0">
                <a:sym typeface="+mn-ea"/>
              </a:rPr>
              <a:t>音频播放器也一样适用，学员自己可以学习打造自己喜的音频播放器；</a:t>
            </a:r>
            <a:endParaRPr lang="en-US" altLang="x-none" dirty="0"/>
          </a:p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4294967295"/>
          </p:nvPr>
        </p:nvSpPr>
        <p:spPr/>
        <p:txBody>
          <a:bodyPr/>
          <a:p>
            <a:r>
              <a:rPr lang="zh-CN" altLang="en-US" smtClean="0">
                <a:ea typeface="宋体" panose="02010600030101010101" pitchFamily="2" charset="-122"/>
                <a:sym typeface="+mn-ea"/>
              </a:rPr>
              <a:t>教学指导；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zh-CN" altLang="en-US" smtClean="0">
                <a:ea typeface="宋体" panose="02010600030101010101" pitchFamily="2" charset="-122"/>
                <a:sym typeface="+mn-ea"/>
              </a:rPr>
              <a:t>总结部分</a:t>
            </a:r>
            <a:r>
              <a:rPr lang="zh-CN" altLang="zh-CN" smtClean="0">
                <a:ea typeface="宋体" panose="02010600030101010101" pitchFamily="2" charset="-122"/>
                <a:sym typeface="+mn-ea"/>
              </a:rPr>
              <a:t>主要达到以下几个目的：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  <a:sym typeface="+mn-ea"/>
              </a:rPr>
              <a:t>1</a:t>
            </a:r>
            <a:r>
              <a:rPr lang="zh-CN" altLang="en-US" smtClean="0"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zh-CN" b="1" smtClean="0">
                <a:ea typeface="宋体" panose="02010600030101010101" pitchFamily="2" charset="-122"/>
                <a:sym typeface="+mn-ea"/>
              </a:rPr>
              <a:t>回顾内容</a:t>
            </a:r>
            <a:r>
              <a:rPr lang="zh-CN" altLang="en-US" b="1" smtClean="0"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en-US" smtClean="0">
                <a:solidFill>
                  <a:srgbClr val="C00000"/>
                </a:solidFill>
                <a:ea typeface="宋体" panose="02010600030101010101" pitchFamily="2" charset="-122"/>
                <a:sym typeface="+mn-ea"/>
              </a:rPr>
              <a:t>注意与</a:t>
            </a:r>
            <a:r>
              <a:rPr lang="zh-CN" altLang="zh-CN" smtClean="0">
                <a:solidFill>
                  <a:srgbClr val="C00000"/>
                </a:solidFill>
                <a:ea typeface="宋体" panose="02010600030101010101" pitchFamily="2" charset="-122"/>
                <a:sym typeface="+mn-ea"/>
              </a:rPr>
              <a:t>与</a:t>
            </a:r>
            <a:r>
              <a:rPr lang="zh-CN" altLang="en-US" smtClean="0">
                <a:solidFill>
                  <a:srgbClr val="C00000"/>
                </a:solidFill>
                <a:ea typeface="宋体" panose="02010600030101010101" pitchFamily="2" charset="-122"/>
                <a:sym typeface="+mn-ea"/>
              </a:rPr>
              <a:t>本章任务和目标</a:t>
            </a:r>
            <a:r>
              <a:rPr lang="zh-CN" altLang="zh-CN" smtClean="0">
                <a:solidFill>
                  <a:srgbClr val="C00000"/>
                </a:solidFill>
                <a:ea typeface="宋体" panose="02010600030101010101" pitchFamily="2" charset="-122"/>
                <a:sym typeface="+mn-ea"/>
              </a:rPr>
              <a:t>不一样。</a:t>
            </a:r>
            <a:r>
              <a:rPr lang="zh-CN" altLang="en-US" smtClean="0">
                <a:solidFill>
                  <a:srgbClr val="C00000"/>
                </a:solidFill>
                <a:ea typeface="宋体" panose="02010600030101010101" pitchFamily="2" charset="-122"/>
                <a:sym typeface="+mn-ea"/>
              </a:rPr>
              <a:t>本章任务和目标是</a:t>
            </a:r>
            <a:r>
              <a:rPr lang="zh-CN" altLang="zh-CN" smtClean="0">
                <a:ea typeface="宋体" panose="02010600030101010101" pitchFamily="2" charset="-122"/>
                <a:sym typeface="+mn-ea"/>
              </a:rPr>
              <a:t>是强调</a:t>
            </a:r>
            <a:r>
              <a:rPr lang="zh-CN" altLang="en-US" smtClean="0">
                <a:ea typeface="宋体" panose="02010600030101010101" pitchFamily="2" charset="-122"/>
                <a:sym typeface="+mn-ea"/>
              </a:rPr>
              <a:t>内容概貌，学到技术，告知要学习什么；总结时，</a:t>
            </a:r>
            <a:r>
              <a:rPr lang="zh-CN" altLang="zh-CN" smtClean="0">
                <a:ea typeface="宋体" panose="02010600030101010101" pitchFamily="2" charset="-122"/>
                <a:sym typeface="+mn-ea"/>
              </a:rPr>
              <a:t>要格外强调观点，把每一</a:t>
            </a:r>
            <a:r>
              <a:rPr lang="zh-CN" altLang="en-US" smtClean="0">
                <a:ea typeface="宋体" panose="02010600030101010101" pitchFamily="2" charset="-122"/>
                <a:sym typeface="+mn-ea"/>
              </a:rPr>
              <a:t>个知识点</a:t>
            </a:r>
            <a:r>
              <a:rPr lang="zh-CN" altLang="zh-CN" smtClean="0">
                <a:ea typeface="宋体" panose="02010600030101010101" pitchFamily="2" charset="-122"/>
                <a:sym typeface="+mn-ea"/>
              </a:rPr>
              <a:t>的观点</a:t>
            </a:r>
            <a:r>
              <a:rPr lang="zh-CN" altLang="en-US" smtClean="0">
                <a:ea typeface="宋体" panose="02010600030101010101" pitchFamily="2" charset="-122"/>
                <a:sym typeface="+mn-ea"/>
              </a:rPr>
              <a:t>结论</a:t>
            </a:r>
            <a:r>
              <a:rPr lang="zh-CN" altLang="zh-CN" smtClean="0">
                <a:ea typeface="宋体" panose="02010600030101010101" pitchFamily="2" charset="-122"/>
                <a:sym typeface="+mn-ea"/>
              </a:rPr>
              <a:t>都尽量突出出来。</a:t>
            </a:r>
            <a:endParaRPr lang="en-US" altLang="zh-CN" smtClean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b="1" smtClean="0"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b="1" smtClean="0"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zh-CN" b="1" smtClean="0">
                <a:ea typeface="宋体" panose="02010600030101010101" pitchFamily="2" charset="-122"/>
                <a:sym typeface="+mn-ea"/>
              </a:rPr>
              <a:t>整理逻辑</a:t>
            </a:r>
            <a:r>
              <a:rPr lang="zh-CN" altLang="en-US" b="1" smtClean="0"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zh-CN" smtClean="0">
                <a:ea typeface="宋体" panose="02010600030101010101" pitchFamily="2" charset="-122"/>
                <a:sym typeface="+mn-ea"/>
              </a:rPr>
              <a:t>还应该把观点之间的逻辑联系梳理出来</a:t>
            </a:r>
            <a:r>
              <a:rPr lang="zh-CN" altLang="en-US" smtClean="0"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zh-CN" smtClean="0">
                <a:ea typeface="宋体" panose="02010600030101010101" pitchFamily="2" charset="-122"/>
                <a:sym typeface="+mn-ea"/>
              </a:rPr>
              <a:t>从而使</a:t>
            </a:r>
            <a:r>
              <a:rPr lang="zh-CN" altLang="en-US" smtClean="0">
                <a:ea typeface="宋体" panose="02010600030101010101" pitchFamily="2" charset="-122"/>
                <a:sym typeface="+mn-ea"/>
              </a:rPr>
              <a:t>知识</a:t>
            </a:r>
            <a:r>
              <a:rPr lang="zh-CN" altLang="zh-CN" smtClean="0">
                <a:ea typeface="宋体" panose="02010600030101010101" pitchFamily="2" charset="-122"/>
                <a:sym typeface="+mn-ea"/>
              </a:rPr>
              <a:t>系统化、逻辑化。要帮助</a:t>
            </a:r>
            <a:r>
              <a:rPr lang="zh-CN" altLang="en-US" smtClean="0">
                <a:ea typeface="宋体" panose="02010600030101010101" pitchFamily="2" charset="-122"/>
                <a:sym typeface="+mn-ea"/>
              </a:rPr>
              <a:t>学员</a:t>
            </a:r>
            <a:r>
              <a:rPr lang="zh-CN" altLang="zh-CN" smtClean="0">
                <a:ea typeface="宋体" panose="02010600030101010101" pitchFamily="2" charset="-122"/>
                <a:sym typeface="+mn-ea"/>
              </a:rPr>
              <a:t>整清逻辑是总结的一大任务</a:t>
            </a:r>
            <a:r>
              <a:rPr lang="zh-CN" altLang="en-US" smtClean="0">
                <a:ea typeface="宋体" panose="02010600030101010101" pitchFamily="2" charset="-122"/>
                <a:sym typeface="+mn-ea"/>
              </a:rPr>
              <a:t>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教学指导：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miter lim="800000"/>
          </a:ln>
        </p:spPr>
      </p:sp>
      <p:sp>
        <p:nvSpPr>
          <p:cNvPr id="16387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/>
            <a:r>
              <a:rPr lang="zh-CN" altLang="en-US" dirty="0"/>
              <a:t>扫码进</a:t>
            </a:r>
            <a:r>
              <a:rPr lang="en-US" altLang="zh-CN" dirty="0"/>
              <a:t>QQ</a:t>
            </a:r>
            <a:r>
              <a:rPr lang="zh-CN" altLang="en-US" dirty="0"/>
              <a:t>群的二维码一般不需要在各个产品</a:t>
            </a:r>
            <a:r>
              <a:rPr lang="en-US" altLang="zh-CN" dirty="0"/>
              <a:t>PPT</a:t>
            </a:r>
            <a:r>
              <a:rPr lang="zh-CN" altLang="en-US" dirty="0"/>
              <a:t>中体现，</a:t>
            </a:r>
            <a:endParaRPr lang="en-US" altLang="zh-CN" dirty="0"/>
          </a:p>
          <a:p>
            <a:pPr lvl="0"/>
            <a:r>
              <a:rPr lang="zh-CN" altLang="en-US" dirty="0"/>
              <a:t>一般出现在直播课或其他类型的课程中，根据实际情况决定是否需要此二维码。</a:t>
            </a:r>
            <a:endParaRPr lang="en-US" altLang="zh-CN" dirty="0"/>
          </a:p>
          <a:p>
            <a:pPr lvl="0"/>
            <a:r>
              <a:rPr lang="zh-CN" altLang="en-US" dirty="0"/>
              <a:t>注意此二维码根据要进去的</a:t>
            </a:r>
            <a:r>
              <a:rPr lang="en-US" altLang="zh-CN" dirty="0"/>
              <a:t>QQ</a:t>
            </a:r>
            <a:r>
              <a:rPr lang="zh-CN" altLang="en-US" dirty="0"/>
              <a:t>群，二维码各不相同，请使用者自行制作添加。</a:t>
            </a:r>
            <a:endParaRPr lang="zh-CN" altLang="en-US" dirty="0"/>
          </a:p>
        </p:txBody>
      </p:sp>
      <p:sp>
        <p:nvSpPr>
          <p:cNvPr id="1638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861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/>
              <a:t>教学指导：</a:t>
            </a:r>
            <a:endParaRPr lang="zh-CN" altLang="en-US" smtClean="0"/>
          </a:p>
          <a:p>
            <a:r>
              <a:rPr lang="zh-CN" altLang="en-US" smtClean="0"/>
              <a:t>请教员演示</a:t>
            </a:r>
            <a:r>
              <a:rPr smtClean="0"/>
              <a:t>08 HTML5高级开发与Bootstrap框架\01. 多媒体播放\提供给教员的内容\01 教学演示案例\示例01：新浪云案例</a:t>
            </a:r>
            <a:endParaRPr smtClean="0"/>
          </a:p>
          <a:p>
            <a:r>
              <a:rPr lang="zh-CN" smtClean="0"/>
              <a:t>重点给学员展示有自适应的地方</a:t>
            </a:r>
            <a:endParaRPr lang="zh-CN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4294967295"/>
          </p:nvPr>
        </p:nvSpPr>
        <p:spPr/>
      </p:sp>
      <p:sp>
        <p:nvSpPr>
          <p:cNvPr id="3" name="文本占位符 2"/>
          <p:cNvSpPr/>
          <p:nvPr>
            <p:ph type="body" idx="9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98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xxxxxxx</a:t>
            </a:r>
            <a:endParaRPr lang="zh-CN" altLang="en-US" smtClean="0"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223CBDB-43F2-49A8-ABF4-3FF254211649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/>
              <a:t>教学指导：</a:t>
            </a:r>
            <a:endParaRPr lang="zh-CN" altLang="en-US" smtClean="0"/>
          </a:p>
          <a:p>
            <a:r>
              <a:rPr lang="zh-CN" altLang="en-US" smtClean="0"/>
              <a:t>分别讲解视频和音频的应用场景</a:t>
            </a:r>
            <a:endParaRPr lang="zh-CN" altLang="en-US" smtClean="0"/>
          </a:p>
          <a:p>
            <a:r>
              <a:rPr lang="zh-CN" altLang="en-US" smtClean="0"/>
              <a:t>视频：腾讯、爱奇艺等视频软件</a:t>
            </a:r>
            <a:endParaRPr lang="zh-CN" altLang="en-US" smtClean="0"/>
          </a:p>
          <a:p>
            <a:r>
              <a:rPr lang="zh-CN" altLang="en-US" smtClean="0"/>
              <a:t>音频：</a:t>
            </a:r>
            <a:r>
              <a:rPr lang="en-US" altLang="zh-CN" smtClean="0"/>
              <a:t>QQ</a:t>
            </a:r>
            <a:r>
              <a:rPr lang="zh-CN" altLang="en-US" smtClean="0"/>
              <a:t>音乐、网易云音乐、酷狗等</a:t>
            </a:r>
            <a:endParaRPr lang="zh-CN" altLang="en-US" smtClean="0"/>
          </a:p>
          <a:p>
            <a:r>
              <a:rPr lang="zh-CN" altLang="en-US" smtClean="0"/>
              <a:t>通过以上的说明，思考如何在页面中实现了播放</a:t>
            </a: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DDF83F-279F-4BE5-856F-323FF0D9C84C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jpe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PhAnim="0" showMasterSp="0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标题 1"/>
          <p:cNvSpPr>
            <a:spLocks noGrp="1"/>
          </p:cNvSpPr>
          <p:nvPr>
            <p:ph type="ctrTitle"/>
          </p:nvPr>
        </p:nvSpPr>
        <p:spPr>
          <a:xfrm>
            <a:off x="914401" y="1566853"/>
            <a:ext cx="10363200" cy="1782571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normAutofit/>
          </a:bodyPr>
          <a:lstStyle>
            <a:lvl1pPr lvl="0" algn="ctr">
              <a:defRPr sz="6135" b="1" kern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2052" name="副标题 2"/>
          <p:cNvSpPr>
            <a:spLocks noGrp="1"/>
          </p:cNvSpPr>
          <p:nvPr>
            <p:ph type="subTitle" idx="1"/>
          </p:nvPr>
        </p:nvSpPr>
        <p:spPr>
          <a:xfrm>
            <a:off x="1828800" y="3373442"/>
            <a:ext cx="8534401" cy="63754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normAutofit/>
          </a:bodyPr>
          <a:lstStyle>
            <a:lvl1pPr marL="0" marR="0" lvl="0" indent="0" algn="ctr" defTabSz="121856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C101"/>
              </a:buClr>
              <a:buSzTx/>
              <a:buFont typeface="Wingdings" panose="05000000000000000000" pitchFamily="2" charset="2"/>
              <a:buNone/>
              <a:defRPr sz="2645" b="1" kern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0" lvl="1" indent="609600" algn="l">
              <a:buNone/>
              <a:defRPr sz="3175" kern="1200">
                <a:solidFill>
                  <a:schemeClr val="tx1"/>
                </a:solidFill>
              </a:defRPr>
            </a:lvl2pPr>
            <a:lvl3pPr marL="0" lvl="2" indent="609600" algn="l">
              <a:buNone/>
              <a:defRPr sz="3175" kern="1200">
                <a:solidFill>
                  <a:schemeClr val="tx1"/>
                </a:solidFill>
              </a:defRPr>
            </a:lvl3pPr>
            <a:lvl4pPr marL="0" lvl="3" indent="609600" algn="l">
              <a:buNone/>
              <a:defRPr sz="3175" kern="1200">
                <a:solidFill>
                  <a:schemeClr val="tx1"/>
                </a:solidFill>
              </a:defRPr>
            </a:lvl4pPr>
            <a:lvl5pPr marL="0" lvl="4" indent="609600" algn="l">
              <a:buNone/>
              <a:defRPr sz="3175" kern="120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noProof="1"/>
              <a:t>单击此处编辑母版副标题样式</a:t>
            </a:r>
            <a:endParaRPr lang="zh-CN" altLang="en-US" noProof="1"/>
          </a:p>
          <a:p>
            <a:pPr lvl="0"/>
            <a:endParaRPr lang="zh-CN" altLang="en-US" noProof="1"/>
          </a:p>
        </p:txBody>
      </p:sp>
      <p:pic>
        <p:nvPicPr>
          <p:cNvPr id="2" name="图片 1" descr="封面-B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4935" y="-20955"/>
            <a:ext cx="12232640" cy="688022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E:\设计\06-2018\前端5.0PPT\目录-bg.png目录-b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-10160" y="-11747"/>
            <a:ext cx="12212955" cy="68694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697480" y="2590800"/>
            <a:ext cx="1341120" cy="1143000"/>
          </a:xfrm>
        </p:spPr>
        <p:txBody>
          <a:bodyPr/>
          <a:lstStyle>
            <a:lvl1pPr>
              <a:defRPr sz="3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r>
              <a:rPr lang="en-US" altLang="zh-CN" sz="1500" dirty="0">
                <a:solidFill>
                  <a:srgbClr val="A6A6A6"/>
                </a:solidFill>
                <a:latin typeface="微软雅黑" panose="020B0503020204020204" pitchFamily="34" charset="-122"/>
              </a:rPr>
              <a:t>/20</a:t>
            </a:r>
            <a:endParaRPr lang="zh-CN" altLang="en-US" sz="1500" dirty="0">
              <a:solidFill>
                <a:srgbClr val="A6A6A6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074" name="图片 5" descr="C:\Users\xuejie.yu\AppData\Local\Temp\WeChat Files\3a2b4010043f5c844d38aa2b9f5f63b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2163" y="6076950"/>
            <a:ext cx="3779837" cy="7810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内页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  <p:pic>
        <p:nvPicPr>
          <p:cNvPr id="3074" name="图片 5" descr="C:\Users\xuejie.yu\AppData\Local\Temp\WeChat Files\3a2b4010043f5c844d38aa2b9f5f63b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2163" y="6076950"/>
            <a:ext cx="3779837" cy="781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0575" y="276016"/>
            <a:ext cx="9518680" cy="942340"/>
          </a:xfrm>
        </p:spPr>
        <p:txBody>
          <a:bodyPr/>
          <a:lstStyle>
            <a:lvl1pPr>
              <a:defRPr sz="3705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71525" y="1308100"/>
            <a:ext cx="10687685" cy="4818380"/>
          </a:xfrm>
        </p:spPr>
        <p:txBody>
          <a:bodyPr/>
          <a:lstStyle>
            <a:lvl1pPr marL="609600" indent="-609600">
              <a:lnSpc>
                <a:spcPct val="150000"/>
              </a:lnSpc>
              <a:buClr>
                <a:srgbClr val="40D59B"/>
              </a:buClr>
              <a:buFont typeface="Wingdings" panose="05000000000000000000" charset="0"/>
              <a:buChar char=""/>
              <a:defRPr sz="3175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1066800" indent="-457200">
              <a:lnSpc>
                <a:spcPct val="150000"/>
              </a:lnSpc>
              <a:buClr>
                <a:srgbClr val="40D59B"/>
              </a:buClr>
              <a:buSzPct val="90000"/>
              <a:buFont typeface="Wingdings" panose="05000000000000000000" charset="0"/>
              <a:buChar char=""/>
              <a:defRPr sz="29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600200" indent="-381000">
              <a:lnSpc>
                <a:spcPct val="150000"/>
              </a:lnSpc>
              <a:buClr>
                <a:srgbClr val="40D59B"/>
              </a:buClr>
              <a:buSzPct val="85000"/>
              <a:buFont typeface="Wingdings" panose="05000000000000000000" charset="0"/>
              <a:buChar char="q"/>
              <a:defRPr sz="2645" b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2209800" indent="-381000">
              <a:buClr>
                <a:srgbClr val="40D59B"/>
              </a:buClr>
              <a:buFont typeface="Wingdings" panose="05000000000000000000" charset="0"/>
              <a:buChar char="q"/>
              <a:defRPr/>
            </a:lvl4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endParaRPr lang="zh-CN" altLang="en-US" noProof="1"/>
          </a:p>
        </p:txBody>
      </p:sp>
      <p:sp>
        <p:nvSpPr>
          <p:cNvPr id="6" name="灯片编号占位符 3"/>
          <p:cNvSpPr>
            <a:spLocks noGrp="1"/>
          </p:cNvSpPr>
          <p:nvPr userDrawn="1"/>
        </p:nvSpPr>
        <p:spPr>
          <a:xfrm>
            <a:off x="687388" y="6284278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fld id="{0F2CF01B-DEC6-419C-B3B6-D9E741443E72}" type="slidenum">
              <a:rPr lang="zh-CN" altLang="en-US" sz="1800" smtClean="0"/>
            </a:fld>
            <a:r>
              <a:rPr lang="en-US" altLang="zh-CN" sz="1800" smtClean="0"/>
              <a:t>/31</a:t>
            </a:r>
            <a:endParaRPr lang="en-US" sz="1800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小章节封面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780" y="-9525"/>
            <a:ext cx="12228195" cy="68776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29100" y="2436813"/>
            <a:ext cx="10972800" cy="1143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311150" y="6272213"/>
            <a:ext cx="2844800" cy="366713"/>
          </a:xfrm>
          <a:prstGeom prst="rect">
            <a:avLst/>
          </a:prstGeom>
        </p:spPr>
        <p:txBody>
          <a:bodyPr/>
          <a:p>
            <a:fld id="{9A0DB2DC-4C9A-4742-B13C-FB6460FD3503}" type="slidenum">
              <a:rPr lang="zh-CN" altLang="en-US" dirty="0">
                <a:latin typeface="微软雅黑" panose="020B0503020204020204" pitchFamily="34" charset="-122"/>
              </a:rPr>
            </a:fld>
            <a:r>
              <a:rPr lang="en-US" altLang="zh-CN" dirty="0">
                <a:latin typeface="微软雅黑" panose="020B0503020204020204" pitchFamily="34" charset="-122"/>
              </a:rPr>
              <a:t>/20</a:t>
            </a:r>
            <a:endParaRPr lang="zh-CN" altLang="en-US" dirty="0">
              <a:latin typeface="微软雅黑" panose="020B0503020204020204" pitchFamily="34" charset="-122"/>
            </a:endParaRPr>
          </a:p>
        </p:txBody>
      </p:sp>
      <p:pic>
        <p:nvPicPr>
          <p:cNvPr id="7171" name="图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91525" y="6169025"/>
            <a:ext cx="3552825" cy="660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6"/>
          <p:cNvSpPr>
            <a:spLocks noChangeArrowheads="1"/>
          </p:cNvSpPr>
          <p:nvPr/>
        </p:nvSpPr>
        <p:spPr bwMode="auto">
          <a:xfrm rot="5400000">
            <a:off x="-46037" y="454025"/>
            <a:ext cx="663575" cy="571500"/>
          </a:xfrm>
          <a:prstGeom prst="triangle">
            <a:avLst>
              <a:gd name="adj" fmla="val 50000"/>
            </a:avLst>
          </a:prstGeom>
          <a:solidFill>
            <a:srgbClr val="A0C101"/>
          </a:solidFill>
          <a:ln>
            <a:noFill/>
          </a:ln>
        </p:spPr>
        <p:txBody>
          <a:bodyPr lIns="121913" tIns="60956" rIns="121913" bIns="60956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905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宋体" panose="02010600030101010101" pitchFamily="2" charset="-122"/>
            </a:endParaRPr>
          </a:p>
        </p:txBody>
      </p:sp>
      <p:pic>
        <p:nvPicPr>
          <p:cNvPr id="5123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33000" y="219075"/>
            <a:ext cx="2111375" cy="946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3313113" y="1123950"/>
            <a:ext cx="5870575" cy="774700"/>
          </a:xfrm>
          <a:prstGeom prst="rect">
            <a:avLst/>
          </a:prstGeom>
          <a:noFill/>
          <a:ln>
            <a:noFill/>
          </a:ln>
        </p:spPr>
        <p:txBody>
          <a:bodyPr wrap="none" lIns="121913" tIns="60956" rIns="121913" bIns="6095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423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扫我有更多精彩课程呦</a:t>
            </a:r>
            <a:endParaRPr kumimoji="0" lang="zh-CN" altLang="en-US" sz="423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pic>
        <p:nvPicPr>
          <p:cNvPr id="5125" name="图片 1" descr="课工场最终蓝绿色v1-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23500" y="165100"/>
            <a:ext cx="1608138" cy="6921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6" name="图片 6" descr="ppt01-01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/>
    </p:bldLst>
  </p:timing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/>
            </a:fld>
            <a:r>
              <a:rPr lang="en-US" altLang="zh-CN" sz="1500" dirty="0">
                <a:solidFill>
                  <a:srgbClr val="A6A6A6"/>
                </a:solidFill>
                <a:latin typeface="微软雅黑" panose="020B0503020204020204" pitchFamily="34" charset="-122"/>
              </a:rPr>
              <a:t>/20</a:t>
            </a:r>
            <a:endParaRPr lang="zh-CN" altLang="en-US" sz="1500" dirty="0">
              <a:solidFill>
                <a:srgbClr val="A6A6A6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lIns="115214" tIns="57607" rIns="115214" bIns="57607" anchor="ctr"/>
          <a:p>
            <a:pPr lvl="0"/>
            <a:r>
              <a:rPr lang="en-US" altLang="en-US" dirty="0"/>
              <a:t>单击此处编辑母版标题样式</a:t>
            </a:r>
            <a:endParaRPr lang="en-US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609600" y="1308100"/>
            <a:ext cx="10972800" cy="4818063"/>
          </a:xfrm>
          <a:prstGeom prst="rect">
            <a:avLst/>
          </a:prstGeom>
          <a:noFill/>
          <a:ln w="9525">
            <a:noFill/>
          </a:ln>
        </p:spPr>
        <p:txBody>
          <a:bodyPr lIns="115214" tIns="57607" rIns="115214" bIns="57607"/>
          <a:p>
            <a:pPr lvl="0"/>
            <a:r>
              <a:rPr lang="en-US" altLang="en-US" dirty="0"/>
              <a:t>单击此处编辑母版文本样式</a:t>
            </a:r>
            <a:endParaRPr lang="en-US" altLang="en-US" dirty="0"/>
          </a:p>
          <a:p>
            <a:pPr lvl="1"/>
            <a:r>
              <a:rPr lang="en-US" altLang="en-US" dirty="0"/>
              <a:t>第二级</a:t>
            </a:r>
            <a:endParaRPr lang="en-US" altLang="en-US" dirty="0"/>
          </a:p>
          <a:p>
            <a:pPr lvl="2"/>
            <a:r>
              <a:rPr lang="en-US" altLang="en-US" dirty="0"/>
              <a:t>第三级</a:t>
            </a:r>
            <a:endParaRPr lang="en-US" altLang="en-US" dirty="0"/>
          </a:p>
          <a:p>
            <a:pPr lvl="3"/>
            <a:r>
              <a:rPr lang="en-US" altLang="en-US" dirty="0"/>
              <a:t>第四级</a:t>
            </a:r>
            <a:endParaRPr lang="en-US" altLang="en-US" dirty="0"/>
          </a:p>
          <a:p>
            <a:pPr lvl="4"/>
            <a:r>
              <a:rPr lang="en-US" altLang="en-US" dirty="0"/>
              <a:t>第五级</a:t>
            </a:r>
            <a:endParaRPr lang="en-US" altLang="en-US" dirty="0"/>
          </a:p>
        </p:txBody>
      </p:sp>
      <p:sp>
        <p:nvSpPr>
          <p:cNvPr id="1030" name="等腰三角形 6"/>
          <p:cNvSpPr>
            <a:spLocks noChangeArrowheads="1"/>
          </p:cNvSpPr>
          <p:nvPr/>
        </p:nvSpPr>
        <p:spPr bwMode="auto">
          <a:xfrm rot="5400000">
            <a:off x="-46037" y="454025"/>
            <a:ext cx="663575" cy="571500"/>
          </a:xfrm>
          <a:prstGeom prst="triangle">
            <a:avLst>
              <a:gd name="adj" fmla="val 50000"/>
            </a:avLst>
          </a:prstGeom>
          <a:solidFill>
            <a:srgbClr val="A0C101"/>
          </a:solidFill>
          <a:ln>
            <a:noFill/>
          </a:ln>
        </p:spPr>
        <p:txBody>
          <a:bodyPr lIns="121913" tIns="60956" rIns="121913" bIns="60956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905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宋体" panose="02010600030101010101" pitchFamily="2" charset="-122"/>
            </a:endParaRPr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311150" y="6272213"/>
            <a:ext cx="2844800" cy="366713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rgbClr val="A6A6A6"/>
                </a:solidFill>
                <a:latin typeface="微软雅黑" panose="020B0503020204020204" pitchFamily="34" charset="-122"/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/>
            </a:fld>
            <a:r>
              <a:rPr lang="en-US" altLang="zh-CN" sz="1500" dirty="0">
                <a:solidFill>
                  <a:srgbClr val="A6A6A6"/>
                </a:solidFill>
                <a:latin typeface="微软雅黑" panose="020B0503020204020204" pitchFamily="34" charset="-122"/>
              </a:rPr>
              <a:t>/20</a:t>
            </a:r>
            <a:endParaRPr lang="zh-CN" altLang="en-US" sz="1500" dirty="0">
              <a:solidFill>
                <a:srgbClr val="A6A6A6"/>
              </a:solidFill>
              <a:latin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7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  <a:sym typeface="Calibri" panose="020F050202020403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5pPr>
      <a:lvl6pPr marL="609600" algn="l" rtl="0" fontAlgn="base">
        <a:spcBef>
          <a:spcPct val="0"/>
        </a:spcBef>
        <a:spcAft>
          <a:spcPct val="0"/>
        </a:spcAft>
        <a:defRPr sz="3705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6pPr>
      <a:lvl7pPr marL="1219200" algn="l" rtl="0" fontAlgn="base">
        <a:spcBef>
          <a:spcPct val="0"/>
        </a:spcBef>
        <a:spcAft>
          <a:spcPct val="0"/>
        </a:spcAft>
        <a:defRPr sz="3705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7pPr>
      <a:lvl8pPr marL="1828800" algn="l" rtl="0" fontAlgn="base">
        <a:spcBef>
          <a:spcPct val="0"/>
        </a:spcBef>
        <a:spcAft>
          <a:spcPct val="0"/>
        </a:spcAft>
        <a:defRPr sz="3705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8pPr>
      <a:lvl9pPr marL="2438400" algn="l" rtl="0" fontAlgn="base">
        <a:spcBef>
          <a:spcPct val="0"/>
        </a:spcBef>
        <a:spcAft>
          <a:spcPct val="0"/>
        </a:spcAft>
        <a:defRPr sz="3705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9pPr>
    </p:titleStyle>
    <p:bodyStyle>
      <a:lvl1pPr marL="609600" indent="-6096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Font typeface="Wingdings" panose="05000000000000000000" pitchFamily="2" charset="2"/>
        <a:buChar char="n"/>
        <a:defRPr sz="31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1pPr>
      <a:lvl2pPr marL="1143000" lvl="1" indent="-4572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SzPct val="90000"/>
        <a:buFont typeface="Wingdings" panose="05000000000000000000" pitchFamily="2" charset="2"/>
        <a:buChar char="n"/>
        <a:defRPr sz="29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2pPr>
      <a:lvl3pPr marL="1828800" lvl="2" indent="-4572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SzPct val="85000"/>
        <a:buFont typeface="Wingdings" panose="05000000000000000000" pitchFamily="2" charset="2"/>
        <a:buChar char="n"/>
        <a:defRPr sz="26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3pPr>
      <a:lvl4pPr marL="2209800" lvl="3" indent="-3810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Font typeface="Wingdings" panose="05000000000000000000" pitchFamily="2" charset="2"/>
        <a:buChar char="n"/>
        <a:defRPr sz="2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4pPr>
      <a:lvl5pPr marL="2743200" lvl="4" indent="-3048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Font typeface="Wingdings" panose="05000000000000000000" pitchFamily="2" charset="2"/>
        <a:buChar char="n"/>
        <a:defRPr sz="2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5pPr>
      <a:lvl6pPr marL="3352165" lvl="5" indent="-304800" algn="l" defTabSz="1218565" eaLnBrk="1" fontAlgn="base" latinLnBrk="0" hangingPunct="1">
        <a:spcBef>
          <a:spcPct val="20000"/>
        </a:spcBef>
        <a:buFont typeface="Arial" panose="020B0604020202020204" pitchFamily="34" charset="0"/>
        <a:buChar char="»"/>
        <a:defRPr sz="2115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6pPr>
      <a:lvl7pPr marL="3961765" lvl="6" indent="-304800" algn="l" defTabSz="1218565" eaLnBrk="1" fontAlgn="base" latinLnBrk="0" hangingPunct="1">
        <a:spcBef>
          <a:spcPct val="20000"/>
        </a:spcBef>
        <a:buFont typeface="Arial" panose="020B0604020202020204" pitchFamily="34" charset="0"/>
        <a:buChar char="»"/>
        <a:defRPr sz="2115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7pPr>
      <a:lvl8pPr marL="4571365" lvl="7" indent="-304800" algn="l" defTabSz="1218565" eaLnBrk="1" fontAlgn="base" latinLnBrk="0" hangingPunct="1">
        <a:spcBef>
          <a:spcPct val="20000"/>
        </a:spcBef>
        <a:buFont typeface="Arial" panose="020B0604020202020204" pitchFamily="34" charset="0"/>
        <a:buChar char="»"/>
        <a:defRPr sz="2115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8pPr>
      <a:lvl9pPr marL="5180965" lvl="8" indent="-304800" algn="l" defTabSz="1218565" eaLnBrk="1" fontAlgn="base" latinLnBrk="0" hangingPunct="1">
        <a:spcBef>
          <a:spcPct val="20000"/>
        </a:spcBef>
        <a:buFont typeface="Arial" panose="020B0604020202020204" pitchFamily="34" charset="0"/>
        <a:buChar char="»"/>
        <a:defRPr sz="2115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9pPr>
    </p:bodyStyle>
    <p:otherStyle>
      <a:lvl1pPr marL="0" lvl="0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09600" lvl="1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219200" lvl="2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828800" lvl="3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438400" lvl="4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3048000" lvl="5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656965" lvl="6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4266565" lvl="7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4876165" lvl="8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2.png"/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6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2.png"/><Relationship Id="rId3" Type="http://schemas.openxmlformats.org/officeDocument/2006/relationships/image" Target="../media/image27.png"/><Relationship Id="rId2" Type="http://schemas.openxmlformats.org/officeDocument/2006/relationships/image" Target="../media/image21.png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1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2.png"/><Relationship Id="rId1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1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4.jpeg"/><Relationship Id="rId1" Type="http://schemas.openxmlformats.org/officeDocument/2006/relationships/image" Target="../media/image3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1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91525" y="6169025"/>
            <a:ext cx="3552825" cy="660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标题 3"/>
          <p:cNvSpPr/>
          <p:nvPr>
            <p:ph type="ctrTitle"/>
          </p:nvPr>
        </p:nvSpPr>
        <p:spPr>
          <a:xfrm>
            <a:off x="5189855" y="2537460"/>
            <a:ext cx="8613775" cy="1782445"/>
          </a:xfrm>
        </p:spPr>
        <p:txBody>
          <a:bodyPr>
            <a:normAutofit/>
          </a:bodyPr>
          <a:p>
            <a:pPr algn="l"/>
            <a:r>
              <a:rPr lang="zh-CN" altLang="en-US" sz="5400"/>
              <a:t>第一章 多媒体播放</a:t>
            </a:r>
            <a:r>
              <a:rPr lang="en-US" altLang="zh-CN"/>
              <a:t>		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如何实现在网页里播放音频和视频？</a:t>
            </a:r>
            <a:endParaRPr lang="zh-CN" altLang="en-US">
              <a:sym typeface="+mn-ea"/>
            </a:endParaRPr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问题思考</a:t>
            </a:r>
            <a:endParaRPr lang="zh-CN" altLang="en-US"/>
          </a:p>
        </p:txBody>
      </p:sp>
      <p:grpSp>
        <p:nvGrpSpPr>
          <p:cNvPr id="107" name="组合 106"/>
          <p:cNvGrpSpPr/>
          <p:nvPr/>
        </p:nvGrpSpPr>
        <p:grpSpPr>
          <a:xfrm>
            <a:off x="262144" y="1082095"/>
            <a:ext cx="1258544" cy="507365"/>
            <a:chOff x="928824" y="2571744"/>
            <a:chExt cx="1258544" cy="507365"/>
          </a:xfrm>
        </p:grpSpPr>
        <p:sp>
          <p:nvSpPr>
            <p:cNvPr id="108" name="TextBox 13"/>
            <p:cNvSpPr txBox="1"/>
            <p:nvPr/>
          </p:nvSpPr>
          <p:spPr bwMode="auto">
            <a:xfrm>
              <a:off x="1486535" y="2608580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sz="20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思考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109" name="Picture 4" descr="E:\设计\06-2018\前端5.0PPT\思考.png思考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928824" y="2571744"/>
              <a:ext cx="528320" cy="507365"/>
            </a:xfrm>
            <a:prstGeom prst="rect">
              <a:avLst/>
            </a:prstGeom>
            <a:noFill/>
          </p:spPr>
        </p:pic>
      </p:grpSp>
      <p:sp>
        <p:nvSpPr>
          <p:cNvPr id="577548" name="AutoShape 12"/>
          <p:cNvSpPr>
            <a:spLocks noChangeArrowheads="1"/>
          </p:cNvSpPr>
          <p:nvPr/>
        </p:nvSpPr>
        <p:spPr bwMode="auto">
          <a:xfrm>
            <a:off x="1520825" y="2319655"/>
            <a:ext cx="6776085" cy="121475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914400">
              <a:lnSpc>
                <a:spcPct val="140000"/>
              </a:lnSpc>
            </a:pP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方法一：使用</a:t>
            </a:r>
            <a:r>
              <a:rPr lang="en-US" altLang="zh-CN" sz="2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</a:t>
            </a: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方法实现</a:t>
            </a: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>
              <a:lnSpc>
                <a:spcPct val="140000"/>
              </a:lnSpc>
            </a:pP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方法二：使用</a:t>
            </a:r>
            <a:r>
              <a:rPr lang="en-US" altLang="zh-CN" sz="2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HTML5</a:t>
            </a: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新增的多媒体元素实现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7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754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HTML</a:t>
            </a:r>
            <a:r>
              <a:rPr lang="zh-CN" altLang="en-US"/>
              <a:t>方法</a:t>
            </a:r>
            <a:r>
              <a:rPr lang="en-US" altLang="zh-CN"/>
              <a:t>-</a:t>
            </a:r>
            <a:r>
              <a:rPr lang="zh-CN" altLang="en-US"/>
              <a:t>视频</a:t>
            </a:r>
            <a:endParaRPr lang="zh-CN" altLang="en-US"/>
          </a:p>
        </p:txBody>
      </p:sp>
      <p:sp>
        <p:nvSpPr>
          <p:cNvPr id="577548" name="AutoShape 12"/>
          <p:cNvSpPr>
            <a:spLocks noChangeArrowheads="1"/>
          </p:cNvSpPr>
          <p:nvPr/>
        </p:nvSpPr>
        <p:spPr bwMode="auto">
          <a:xfrm>
            <a:off x="920115" y="1485900"/>
            <a:ext cx="9977120" cy="461962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object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id="video" width="400" height="200" border="0" classid="clsid:CFCDAA03-8BE4-11cf-B84B-0020AFBBCCFA"&gt;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name="ShowDisplay"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name="ShowControls"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name="AutoStart"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name="AutoRewind"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name="PlayCount"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name="Appearance value="0 value=""&gt;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name="BorderStyle value="0 value=""&gt;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name="MovieWindowHeight" value="240"&gt;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name="MovieWindowWidth" value="320"&gt;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name="FileName" value="movie.ogg"&gt;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embed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width="400" height="200" border="0" showdisplay="0" showcontrols="0"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       autostart="0" autorewind="0" playcount="0" moviewindowheight="240"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       moviewindowwidth="320" filename="movie.ogg" src="movie.ogg"&gt;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&lt;/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embed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1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&lt;/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object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</p:txBody>
      </p:sp>
      <p:grpSp>
        <p:nvGrpSpPr>
          <p:cNvPr id="16" name="组合 70"/>
          <p:cNvGrpSpPr/>
          <p:nvPr/>
        </p:nvGrpSpPr>
        <p:grpSpPr bwMode="auto">
          <a:xfrm>
            <a:off x="376526" y="978853"/>
            <a:ext cx="1078259" cy="414337"/>
            <a:chOff x="921965" y="2536466"/>
            <a:chExt cx="1078267" cy="414475"/>
          </a:xfrm>
        </p:grpSpPr>
        <p:pic>
          <p:nvPicPr>
            <p:cNvPr id="17" name="Picture 8" descr="E:\设计\06-2018\前端5.0PPT\实例.png实例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921965" y="2536466"/>
              <a:ext cx="414023" cy="414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1"/>
            <p:cNvSpPr txBox="1"/>
            <p:nvPr/>
          </p:nvSpPr>
          <p:spPr>
            <a:xfrm>
              <a:off x="1300140" y="2536783"/>
              <a:ext cx="700092" cy="398596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507740" y="6202045"/>
            <a:ext cx="4948555" cy="582930"/>
            <a:chOff x="5076" y="8682"/>
            <a:chExt cx="7793" cy="918"/>
          </a:xfrm>
        </p:grpSpPr>
        <p:sp>
          <p:nvSpPr>
            <p:cNvPr id="7" name="圆角矩形 6"/>
            <p:cNvSpPr/>
            <p:nvPr/>
          </p:nvSpPr>
          <p:spPr>
            <a:xfrm>
              <a:off x="5076" y="8682"/>
              <a:ext cx="7793" cy="918"/>
            </a:xfrm>
            <a:prstGeom prst="roundRect">
              <a:avLst/>
            </a:prstGeom>
            <a:noFill/>
            <a:ln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A6EBD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00C77A"/>
                </a:solidFill>
              </a:endParaRPr>
            </a:p>
          </p:txBody>
        </p:sp>
        <p:grpSp>
          <p:nvGrpSpPr>
            <p:cNvPr id="63" name="组合 67"/>
            <p:cNvGrpSpPr/>
            <p:nvPr/>
          </p:nvGrpSpPr>
          <p:grpSpPr bwMode="auto">
            <a:xfrm>
              <a:off x="5255" y="8773"/>
              <a:ext cx="1134" cy="737"/>
              <a:chOff x="6071563" y="1124092"/>
              <a:chExt cx="720153" cy="467999"/>
            </a:xfrm>
          </p:grpSpPr>
          <p:pic>
            <p:nvPicPr>
              <p:cNvPr id="64" name="Picture 13" descr="E:\设计\06-2018\前端5.0PPT\辅导.png辅导"/>
              <p:cNvPicPr>
                <a:picLocks noChangeAspect="1" noChangeArrowheads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6071563" y="1124092"/>
                <a:ext cx="468036" cy="467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6" name="TextBox 53"/>
              <p:cNvSpPr txBox="1"/>
              <p:nvPr/>
            </p:nvSpPr>
            <p:spPr>
              <a:xfrm>
                <a:off x="6481809" y="1172194"/>
                <a:ext cx="309907" cy="398783"/>
              </a:xfrm>
              <a:prstGeom prst="rect">
                <a:avLst/>
              </a:prstGeom>
              <a:noFill/>
              <a:effectLst>
                <a:outerShdw blurRad="25400" dist="127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>
                <a:spAutoFit/>
              </a:bodyPr>
              <a:p>
                <a:pPr>
                  <a:defRPr/>
                </a:pPr>
                <a:endPara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992" y="8827"/>
              <a:ext cx="6391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r>
                <a:rPr lang="zh-CN" alt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HTML实现视频播放</a:t>
              </a:r>
              <a:endParaRPr sz="2000" b="1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77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7548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HTML</a:t>
            </a:r>
            <a:r>
              <a:rPr lang="zh-CN" altLang="en-US"/>
              <a:t>方法</a:t>
            </a:r>
            <a:r>
              <a:rPr lang="en-US" altLang="zh-CN"/>
              <a:t>-</a:t>
            </a:r>
            <a:r>
              <a:rPr lang="zh-CN" altLang="en-US"/>
              <a:t>音频</a:t>
            </a:r>
            <a:endParaRPr lang="zh-CN" altLang="en-US"/>
          </a:p>
        </p:txBody>
      </p:sp>
      <p:sp>
        <p:nvSpPr>
          <p:cNvPr id="577548" name="AutoShape 12"/>
          <p:cNvSpPr>
            <a:spLocks noChangeArrowheads="1"/>
          </p:cNvSpPr>
          <p:nvPr/>
        </p:nvSpPr>
        <p:spPr bwMode="auto">
          <a:xfrm>
            <a:off x="920115" y="1607820"/>
            <a:ext cx="10539730" cy="394652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name="ShowDisplay"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name="ShowControls"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name="AutoStart"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name="AutoRewind"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name="PlayCount" value="0"&gt;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name="Appearance value="0 value=""&gt;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name="BorderStyle value="0 value=""&gt;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name="MovieWindowHeight" value="240"&gt;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name="MovieWindowWidth" value="320"&gt;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param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name="FileName" value="movie.ogg"&gt;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embed 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src=music.mp3 width=300 type=audio/mpeg loop="-1"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     autostart="false" volume="0"&gt;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&lt;/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embed</a:t>
            </a:r>
            <a:r>
              <a:rPr lang="zh-CN" altLang="en-US" sz="16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&gt;</a:t>
            </a:r>
            <a:endParaRPr lang="zh-CN" altLang="en-US" sz="16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</p:txBody>
      </p:sp>
      <p:grpSp>
        <p:nvGrpSpPr>
          <p:cNvPr id="16" name="组合 70"/>
          <p:cNvGrpSpPr/>
          <p:nvPr/>
        </p:nvGrpSpPr>
        <p:grpSpPr bwMode="auto">
          <a:xfrm>
            <a:off x="376526" y="1100773"/>
            <a:ext cx="1078259" cy="414337"/>
            <a:chOff x="921965" y="2536466"/>
            <a:chExt cx="1078267" cy="414475"/>
          </a:xfrm>
        </p:grpSpPr>
        <p:pic>
          <p:nvPicPr>
            <p:cNvPr id="17" name="Picture 8" descr="E:\设计\06-2018\前端5.0PPT\实例.png实例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921965" y="2536466"/>
              <a:ext cx="414023" cy="414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1"/>
            <p:cNvSpPr txBox="1"/>
            <p:nvPr/>
          </p:nvSpPr>
          <p:spPr>
            <a:xfrm>
              <a:off x="1300140" y="2536783"/>
              <a:ext cx="700092" cy="398596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507740" y="5897880"/>
            <a:ext cx="4948555" cy="582930"/>
            <a:chOff x="5076" y="8682"/>
            <a:chExt cx="7793" cy="918"/>
          </a:xfrm>
        </p:grpSpPr>
        <p:sp>
          <p:nvSpPr>
            <p:cNvPr id="7" name="圆角矩形 6"/>
            <p:cNvSpPr/>
            <p:nvPr/>
          </p:nvSpPr>
          <p:spPr>
            <a:xfrm>
              <a:off x="5076" y="8682"/>
              <a:ext cx="7793" cy="918"/>
            </a:xfrm>
            <a:prstGeom prst="roundRect">
              <a:avLst/>
            </a:prstGeom>
            <a:noFill/>
            <a:ln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A6EBD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00C77A"/>
                </a:solidFill>
              </a:endParaRPr>
            </a:p>
          </p:txBody>
        </p:sp>
        <p:grpSp>
          <p:nvGrpSpPr>
            <p:cNvPr id="63" name="组合 67"/>
            <p:cNvGrpSpPr/>
            <p:nvPr/>
          </p:nvGrpSpPr>
          <p:grpSpPr bwMode="auto">
            <a:xfrm>
              <a:off x="5255" y="8773"/>
              <a:ext cx="1134" cy="737"/>
              <a:chOff x="6071563" y="1124092"/>
              <a:chExt cx="720153" cy="467999"/>
            </a:xfrm>
          </p:grpSpPr>
          <p:pic>
            <p:nvPicPr>
              <p:cNvPr id="64" name="Picture 13" descr="E:\设计\06-2018\前端5.0PPT\辅导.png辅导"/>
              <p:cNvPicPr>
                <a:picLocks noChangeAspect="1" noChangeArrowheads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6071563" y="1124092"/>
                <a:ext cx="468036" cy="467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6" name="TextBox 53"/>
              <p:cNvSpPr txBox="1"/>
              <p:nvPr/>
            </p:nvSpPr>
            <p:spPr>
              <a:xfrm>
                <a:off x="6481809" y="1172194"/>
                <a:ext cx="309907" cy="398783"/>
              </a:xfrm>
              <a:prstGeom prst="rect">
                <a:avLst/>
              </a:prstGeom>
              <a:noFill/>
              <a:effectLst>
                <a:outerShdw blurRad="25400" dist="127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>
                <a:spAutoFit/>
              </a:bodyPr>
              <a:p>
                <a:pPr>
                  <a:defRPr/>
                </a:pPr>
                <a:endPara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992" y="8827"/>
              <a:ext cx="6391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r>
                <a:rPr lang="zh-CN" alt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HTML实现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音频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播放</a:t>
              </a:r>
              <a:endParaRPr sz="2000" b="1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77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7548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使用</a:t>
            </a:r>
            <a:r>
              <a:rPr lang="en-US" altLang="zh-CN"/>
              <a:t>HTML</a:t>
            </a:r>
            <a:r>
              <a:rPr lang="zh-CN" altLang="en-US"/>
              <a:t>方法实现</a:t>
            </a:r>
            <a:endParaRPr lang="zh-CN" altLang="en-US"/>
          </a:p>
          <a:p>
            <a:pPr lvl="1">
              <a:lnSpc>
                <a:spcPct val="150000"/>
              </a:lnSpc>
            </a:pPr>
            <a:r>
              <a:rPr lang="zh-CN" altLang="en-US" sz="2760" dirty="0">
                <a:sym typeface="+mn-ea"/>
              </a:rPr>
              <a:t>代码冗长</a:t>
            </a:r>
            <a:endParaRPr lang="zh-CN" altLang="en-US" sz="2760" dirty="0"/>
          </a:p>
          <a:p>
            <a:pPr lvl="1">
              <a:lnSpc>
                <a:spcPct val="150000"/>
              </a:lnSpc>
            </a:pPr>
            <a:r>
              <a:rPr lang="zh-CN" altLang="en-US" sz="2760" dirty="0">
                <a:sym typeface="+mn-ea"/>
              </a:rPr>
              <a:t>没有安装flash插件无法观看视频</a:t>
            </a:r>
            <a:endParaRPr lang="zh-CN" altLang="en-US" sz="2760" dirty="0"/>
          </a:p>
          <a:p>
            <a:pPr lvl="1">
              <a:lnSpc>
                <a:spcPct val="150000"/>
              </a:lnSpc>
            </a:pPr>
            <a:r>
              <a:rPr lang="zh-CN" altLang="en-US" sz="2760" dirty="0">
                <a:sym typeface="+mn-ea"/>
              </a:rPr>
              <a:t>需要结合使用比较复杂的object元素与embed元素，且要为</a:t>
            </a:r>
            <a:r>
              <a:rPr lang="en-US" altLang="x-none" sz="2760" dirty="0">
                <a:sym typeface="+mn-ea"/>
              </a:rPr>
              <a:t>o</a:t>
            </a:r>
            <a:r>
              <a:rPr lang="zh-CN" altLang="en-US" sz="2760" dirty="0">
                <a:sym typeface="+mn-ea"/>
              </a:rPr>
              <a:t>bject添加很多属性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结论</a:t>
            </a:r>
            <a:endParaRPr lang="zh-CN" altLang="en-US"/>
          </a:p>
        </p:txBody>
      </p:sp>
      <p:pic>
        <p:nvPicPr>
          <p:cNvPr id="20486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58063" y="1218565"/>
            <a:ext cx="3876675" cy="24288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使用</a:t>
            </a:r>
            <a:r>
              <a:rPr lang="en-US" altLang="zh-CN">
                <a:sym typeface="+mn-ea"/>
              </a:rPr>
              <a:t>video</a:t>
            </a:r>
            <a:r>
              <a:rPr lang="zh-CN" altLang="en-US">
                <a:sym typeface="+mn-ea"/>
              </a:rPr>
              <a:t>元素播放视频、</a:t>
            </a:r>
            <a:r>
              <a:rPr lang="en-US" altLang="zh-CN">
                <a:sym typeface="+mn-ea"/>
              </a:rPr>
              <a:t>audio</a:t>
            </a:r>
            <a:r>
              <a:rPr lang="zh-CN" altLang="en-US">
                <a:sym typeface="+mn-ea"/>
              </a:rPr>
              <a:t>元素播放音频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支持</a:t>
            </a:r>
            <a:r>
              <a:rPr lang="en-US" altLang="zh-CN">
                <a:sym typeface="+mn-ea"/>
              </a:rPr>
              <a:t>HTML5</a:t>
            </a:r>
            <a:r>
              <a:rPr lang="zh-CN" altLang="en-US">
                <a:sym typeface="+mn-ea"/>
              </a:rPr>
              <a:t>的浏览器即可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zh-CN" sz="3700">
                <a:sym typeface="+mn-ea"/>
              </a:rPr>
              <a:t>HTML5</a:t>
            </a:r>
            <a:r>
              <a:rPr lang="zh-CN" altLang="en-US" sz="3700">
                <a:sym typeface="+mn-ea"/>
              </a:rPr>
              <a:t>方法</a:t>
            </a:r>
            <a:endParaRPr lang="zh-CN" altLang="en-US" sz="37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音频播放</a:t>
            </a:r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81635" y="1186180"/>
            <a:ext cx="1039495" cy="400050"/>
            <a:chOff x="1850" y="3686"/>
            <a:chExt cx="1637" cy="630"/>
          </a:xfrm>
        </p:grpSpPr>
        <p:sp>
          <p:nvSpPr>
            <p:cNvPr id="24" name="TextBox 14"/>
            <p:cNvSpPr txBox="1"/>
            <p:nvPr/>
          </p:nvSpPr>
          <p:spPr>
            <a:xfrm>
              <a:off x="2385" y="3686"/>
              <a:ext cx="1102" cy="63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语法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122" name="图片 121" descr="语法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850" y="3686"/>
              <a:ext cx="614" cy="614"/>
            </a:xfrm>
            <a:prstGeom prst="rect">
              <a:avLst/>
            </a:prstGeom>
          </p:spPr>
        </p:pic>
      </p:grpSp>
      <p:sp>
        <p:nvSpPr>
          <p:cNvPr id="577548" name="AutoShape 12"/>
          <p:cNvSpPr>
            <a:spLocks noChangeArrowheads="1"/>
          </p:cNvSpPr>
          <p:nvPr/>
        </p:nvSpPr>
        <p:spPr bwMode="auto">
          <a:xfrm>
            <a:off x="889000" y="1801495"/>
            <a:ext cx="9549765" cy="54419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914400">
              <a:lnSpc>
                <a:spcPct val="140000"/>
              </a:lnSpc>
            </a:pPr>
            <a:r>
              <a:rPr lang="en-US" altLang="x-none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 </a:t>
            </a:r>
            <a:r>
              <a:rPr lang="en-US" altLang="x-none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audio</a:t>
            </a:r>
            <a:r>
              <a:rPr lang="en-US" altLang="x-none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src="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音频路径</a:t>
            </a:r>
            <a:r>
              <a:rPr lang="en-US" altLang="x-none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"&gt; &lt;/ </a:t>
            </a:r>
            <a:r>
              <a:rPr lang="en-US" altLang="x-none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audio</a:t>
            </a:r>
            <a:r>
              <a:rPr lang="en-US" altLang="x-none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&gt;</a:t>
            </a:r>
            <a:endParaRPr lang="zh-CN" altLang="en-US" b="1" dirty="0">
              <a:solidFill>
                <a:schemeClr val="accent5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/>
          <p:nvPr/>
        </p:nvGraphicFramePr>
        <p:xfrm>
          <a:off x="803275" y="2639695"/>
          <a:ext cx="10605135" cy="2543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4655"/>
                <a:gridCol w="2794000"/>
                <a:gridCol w="6126480"/>
              </a:tblGrid>
              <a:tr h="602615"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属性</a:t>
                      </a:r>
                      <a:endParaRPr lang="zh-CN" altLang="en-US" sz="2000" b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值</a:t>
                      </a:r>
                      <a:endParaRPr lang="zh-CN" altLang="en-US" sz="2000" b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说明</a:t>
                      </a:r>
                      <a:endParaRPr lang="zh-CN" altLang="en-US" sz="2000" b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</a:tr>
              <a:tr h="447675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controls</a:t>
                      </a:r>
                      <a:endParaRPr lang="en-US" altLang="x-none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controls</a:t>
                      </a:r>
                      <a:endParaRPr lang="en-US" altLang="x-none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如果出现该属性，则向用户显示控件，比如播放按钮</a:t>
                      </a:r>
                      <a:endParaRPr lang="zh-CN" altLang="en-US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38100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autoplay</a:t>
                      </a:r>
                      <a:endParaRPr lang="en-US" altLang="x-none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autoplay</a:t>
                      </a:r>
                      <a:endParaRPr lang="en-US" altLang="x-none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如果出现该属性，则音频在就绪后马上播放</a:t>
                      </a:r>
                      <a:endParaRPr lang="zh-CN" altLang="en-US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38100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loop</a:t>
                      </a:r>
                      <a:endParaRPr lang="en-US" altLang="x-none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loop</a:t>
                      </a:r>
                      <a:endParaRPr lang="en-US" altLang="x-none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如果出现该属性，则当音频结束时重新开始播放</a:t>
                      </a:r>
                      <a:endParaRPr lang="zh-CN" altLang="en-US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70104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preload</a:t>
                      </a:r>
                      <a:endParaRPr lang="en-US" altLang="x-none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auto/meta/none</a:t>
                      </a:r>
                      <a:endParaRPr lang="en-US" altLang="x-none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如果出现该属性，则音频在页面加载时进行加载，并预备播放</a:t>
                      </a:r>
                      <a:endParaRPr lang="zh-CN" altLang="en-US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</a:tbl>
          </a:graphicData>
        </a:graphic>
      </p:graphicFrame>
      <p:sp>
        <p:nvSpPr>
          <p:cNvPr id="4" name="AutoShape 12"/>
          <p:cNvSpPr>
            <a:spLocks noChangeArrowheads="1"/>
          </p:cNvSpPr>
          <p:nvPr/>
        </p:nvSpPr>
        <p:spPr bwMode="auto">
          <a:xfrm>
            <a:off x="866775" y="3016250"/>
            <a:ext cx="6000750" cy="207581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&lt;h2&gt;在html5中播放音频：&lt;/h2&gt; 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audio </a:t>
            </a: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src="vedio/song.ogg" 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controls</a:t>
            </a: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="controls" 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autoplay</a:t>
            </a: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="autoplay"&gt;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        您的浏览器不支持audio元素播放的音频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&lt;/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audio</a:t>
            </a: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&gt;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</p:txBody>
      </p:sp>
      <p:grpSp>
        <p:nvGrpSpPr>
          <p:cNvPr id="16" name="组合 70"/>
          <p:cNvGrpSpPr/>
          <p:nvPr/>
        </p:nvGrpSpPr>
        <p:grpSpPr bwMode="auto">
          <a:xfrm>
            <a:off x="345411" y="2508568"/>
            <a:ext cx="1078259" cy="414337"/>
            <a:chOff x="921965" y="2536466"/>
            <a:chExt cx="1078267" cy="414475"/>
          </a:xfrm>
        </p:grpSpPr>
        <p:pic>
          <p:nvPicPr>
            <p:cNvPr id="17" name="Picture 8" descr="E:\设计\06-2018\前端5.0PPT\实例.png实例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921965" y="2536466"/>
              <a:ext cx="414023" cy="414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1"/>
            <p:cNvSpPr txBox="1"/>
            <p:nvPr/>
          </p:nvSpPr>
          <p:spPr>
            <a:xfrm>
              <a:off x="1300140" y="2536783"/>
              <a:ext cx="700092" cy="398596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2335" y="3016250"/>
            <a:ext cx="3657600" cy="214376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507740" y="5897880"/>
            <a:ext cx="4948555" cy="582930"/>
            <a:chOff x="5076" y="8682"/>
            <a:chExt cx="7793" cy="918"/>
          </a:xfrm>
        </p:grpSpPr>
        <p:sp>
          <p:nvSpPr>
            <p:cNvPr id="7" name="圆角矩形 6"/>
            <p:cNvSpPr/>
            <p:nvPr/>
          </p:nvSpPr>
          <p:spPr>
            <a:xfrm>
              <a:off x="5076" y="8682"/>
              <a:ext cx="7793" cy="918"/>
            </a:xfrm>
            <a:prstGeom prst="roundRect">
              <a:avLst/>
            </a:prstGeom>
            <a:noFill/>
            <a:ln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A6EBD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00C77A"/>
                </a:solidFill>
              </a:endParaRPr>
            </a:p>
          </p:txBody>
        </p:sp>
        <p:grpSp>
          <p:nvGrpSpPr>
            <p:cNvPr id="63" name="组合 67"/>
            <p:cNvGrpSpPr/>
            <p:nvPr/>
          </p:nvGrpSpPr>
          <p:grpSpPr bwMode="auto">
            <a:xfrm>
              <a:off x="5255" y="8773"/>
              <a:ext cx="1134" cy="737"/>
              <a:chOff x="6071563" y="1124092"/>
              <a:chExt cx="720153" cy="467999"/>
            </a:xfrm>
          </p:grpSpPr>
          <p:pic>
            <p:nvPicPr>
              <p:cNvPr id="64" name="Picture 13" descr="E:\设计\06-2018\前端5.0PPT\辅导.png辅导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6071563" y="1124092"/>
                <a:ext cx="468036" cy="467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6" name="TextBox 53"/>
              <p:cNvSpPr txBox="1"/>
              <p:nvPr/>
            </p:nvSpPr>
            <p:spPr>
              <a:xfrm>
                <a:off x="6481809" y="1172194"/>
                <a:ext cx="309907" cy="398783"/>
              </a:xfrm>
              <a:prstGeom prst="rect">
                <a:avLst/>
              </a:prstGeom>
              <a:noFill/>
              <a:effectLst>
                <a:outerShdw blurRad="25400" dist="127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>
                <a:spAutoFit/>
              </a:bodyPr>
              <a:p>
                <a:pPr>
                  <a:defRPr/>
                </a:pPr>
                <a:endPara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992" y="8827"/>
              <a:ext cx="663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r>
                <a:rPr lang="zh-CN" alt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HTML</a:t>
              </a:r>
              <a:r>
                <a:rPr 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音频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播放</a:t>
              </a:r>
              <a:endParaRPr sz="2000" b="1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常见的音频格式</a:t>
            </a:r>
            <a:endParaRPr lang="zh-CN" altLang="en-US" dirty="0">
              <a:sym typeface="+mn-ea"/>
            </a:endParaRPr>
          </a:p>
          <a:p>
            <a:pPr lvl="1"/>
            <a:r>
              <a:rPr lang="en-US" altLang="x-none" sz="2960" dirty="0">
                <a:sym typeface="+mn-ea"/>
              </a:rPr>
              <a:t>.</a:t>
            </a:r>
            <a:r>
              <a:rPr lang="zh-CN" altLang="en-US" sz="2960" dirty="0">
                <a:sym typeface="+mn-ea"/>
              </a:rPr>
              <a:t>mp3、</a:t>
            </a:r>
            <a:r>
              <a:rPr lang="en-US" altLang="x-none" sz="2960" dirty="0">
                <a:sym typeface="+mn-ea"/>
              </a:rPr>
              <a:t>.</a:t>
            </a:r>
            <a:r>
              <a:rPr lang="zh-CN" altLang="en-US" sz="2960" dirty="0">
                <a:sym typeface="+mn-ea"/>
              </a:rPr>
              <a:t>ogg</a:t>
            </a:r>
            <a:endParaRPr lang="zh-CN" altLang="en-US" dirty="0">
              <a:sym typeface="+mn-ea"/>
            </a:endParaRPr>
          </a:p>
          <a:p>
            <a:pPr marL="0" lvl="1"/>
            <a:endParaRPr lang="zh-CN" altLang="en-US" sz="2960" dirty="0"/>
          </a:p>
          <a:p>
            <a:pPr lvl="1"/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常见媒体音频格式和浏览器的支持</a:t>
            </a:r>
            <a:endParaRPr lang="zh-CN" altLang="en-US"/>
          </a:p>
        </p:txBody>
      </p:sp>
      <p:graphicFrame>
        <p:nvGraphicFramePr>
          <p:cNvPr id="9" name="表格 8"/>
          <p:cNvGraphicFramePr/>
          <p:nvPr/>
        </p:nvGraphicFramePr>
        <p:xfrm>
          <a:off x="966470" y="3159125"/>
          <a:ext cx="9558020" cy="2246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4080"/>
                <a:gridCol w="1478915"/>
                <a:gridCol w="1478915"/>
                <a:gridCol w="1478280"/>
                <a:gridCol w="1478915"/>
                <a:gridCol w="1478915"/>
              </a:tblGrid>
              <a:tr h="641985"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黑体" panose="02010609060101010101" pitchFamily="49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  <a:sym typeface="Calibri" panose="020F0502020204030204" pitchFamily="34" charset="0"/>
                        </a:rPr>
                        <a:t>IE9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黑体" panose="02010609060101010101" pitchFamily="49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  <a:sym typeface="Calibri" panose="020F0502020204030204" pitchFamily="34" charset="0"/>
                        </a:rPr>
                        <a:t>Firefox3.5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黑体" panose="02010609060101010101" pitchFamily="49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  <a:sym typeface="Calibri" panose="020F0502020204030204" pitchFamily="34" charset="0"/>
                        </a:rPr>
                        <a:t>Opera10.5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黑体" panose="02010609060101010101" pitchFamily="49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  <a:sym typeface="Calibri" panose="020F0502020204030204" pitchFamily="34" charset="0"/>
                        </a:rPr>
                        <a:t>Chrome3.0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黑体" panose="02010609060101010101" pitchFamily="49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黑体" panose="02010609060101010101" pitchFamily="49" charset="-122"/>
                          <a:sym typeface="Calibri" panose="020F0502020204030204" pitchFamily="34" charset="0"/>
                        </a:rPr>
                        <a:t>Safari3.0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黑体" panose="02010609060101010101" pitchFamily="49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</a:tr>
              <a:tr h="52705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Ogg Vorbis</a:t>
                      </a:r>
                      <a:endParaRPr lang="en-US" altLang="x-none" sz="1800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endParaRPr sz="1800" b="1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1800" b="1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√</a:t>
                      </a:r>
                      <a:endParaRPr lang="zh-CN" altLang="en-US" sz="1800" b="1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1800" b="1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√</a:t>
                      </a:r>
                      <a:endParaRPr lang="zh-CN" altLang="en-US" sz="1800" b="1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1800" b="1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√</a:t>
                      </a:r>
                      <a:endParaRPr lang="zh-CN" altLang="en-US" sz="1800" b="1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endParaRPr lang="en-US" altLang="x-none" sz="1800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54991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MP3</a:t>
                      </a:r>
                      <a:endParaRPr lang="en-US" altLang="x-none" sz="1800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zh-CN" sz="1800" b="1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√</a:t>
                      </a:r>
                      <a:endParaRPr lang="en-US" altLang="zh-CN" sz="1800" b="1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endParaRPr lang="en-US" altLang="x-none" sz="1800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endParaRPr lang="en-US" altLang="x-none" sz="1800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1800" b="1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√</a:t>
                      </a:r>
                      <a:endParaRPr lang="zh-CN" altLang="en-US" sz="1800" b="1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1800" b="1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√</a:t>
                      </a:r>
                      <a:endParaRPr lang="zh-CN" altLang="en-US" sz="1800" b="1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527685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Wav</a:t>
                      </a:r>
                      <a:endParaRPr lang="en-US" altLang="x-none" sz="1800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endParaRPr sz="180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1800" b="1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√</a:t>
                      </a:r>
                      <a:endParaRPr lang="zh-CN" altLang="en-US" sz="1800" b="1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1800" b="1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√</a:t>
                      </a:r>
                      <a:endParaRPr lang="zh-CN" altLang="en-US" sz="1800" b="1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endParaRPr lang="en-US" altLang="x-none" sz="1800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1800" b="1" dirty="0">
                          <a:latin typeface="Arial" panose="020B0604020202020204" pitchFamily="34" charset="0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√</a:t>
                      </a:r>
                      <a:endParaRPr lang="zh-CN" altLang="en-US" sz="1800" b="1" dirty="0">
                        <a:latin typeface="Arial" panose="020B0604020202020204" pitchFamily="34" charset="0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</a:tbl>
          </a:graphicData>
        </a:graphic>
      </p:graphicFrame>
      <p:pic>
        <p:nvPicPr>
          <p:cNvPr id="3" name="图片 10" descr="IE播放音频1（ogg)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4535" y="1615440"/>
            <a:ext cx="7691755" cy="31851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audio</a:t>
            </a:r>
            <a:r>
              <a:rPr lang="zh-CN" altLang="en-US" dirty="0">
                <a:sym typeface="+mn-ea"/>
              </a:rPr>
              <a:t>元素允许多个</a:t>
            </a:r>
            <a:r>
              <a:rPr lang="en-US" altLang="x-none" dirty="0">
                <a:sym typeface="+mn-ea"/>
              </a:rPr>
              <a:t>source</a:t>
            </a:r>
            <a:r>
              <a:rPr lang="zh-CN" altLang="en-US" dirty="0">
                <a:sym typeface="+mn-ea"/>
              </a:rPr>
              <a:t>元素</a:t>
            </a:r>
            <a:endParaRPr lang="en-US" altLang="x-none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source</a:t>
            </a:r>
            <a:r>
              <a:rPr lang="zh-CN" altLang="en-US" dirty="0">
                <a:sym typeface="+mn-ea"/>
              </a:rPr>
              <a:t>可链接不同的音频文件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source</a:t>
            </a:r>
            <a:r>
              <a:rPr lang="zh-CN" altLang="en-US"/>
              <a:t>元素</a:t>
            </a:r>
            <a:endParaRPr lang="zh-CN" altLang="en-US"/>
          </a:p>
        </p:txBody>
      </p:sp>
      <p:sp>
        <p:nvSpPr>
          <p:cNvPr id="4" name="AutoShape 12"/>
          <p:cNvSpPr>
            <a:spLocks noChangeArrowheads="1"/>
          </p:cNvSpPr>
          <p:nvPr/>
        </p:nvSpPr>
        <p:spPr bwMode="auto">
          <a:xfrm>
            <a:off x="960120" y="3550920"/>
            <a:ext cx="7905750" cy="207581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&lt;h2&gt;在html5中播放音频：&lt;/h2&gt; 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&lt;audio controls="controls"&gt;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       &lt;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source </a:t>
            </a: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src="vedio/song.ogg"/&gt;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       &lt;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source </a:t>
            </a: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src="vedio/song.mp3"/&gt;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         您的浏览器不支持audio元素播放的音频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&lt;/audio&gt;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</p:txBody>
      </p:sp>
      <p:grpSp>
        <p:nvGrpSpPr>
          <p:cNvPr id="16" name="组合 70"/>
          <p:cNvGrpSpPr/>
          <p:nvPr/>
        </p:nvGrpSpPr>
        <p:grpSpPr bwMode="auto">
          <a:xfrm>
            <a:off x="345411" y="3024188"/>
            <a:ext cx="1078259" cy="414337"/>
            <a:chOff x="921965" y="2536466"/>
            <a:chExt cx="1078267" cy="414475"/>
          </a:xfrm>
        </p:grpSpPr>
        <p:pic>
          <p:nvPicPr>
            <p:cNvPr id="17" name="Picture 8" descr="E:\设计\06-2018\前端5.0PPT\实例.png实例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921965" y="2536466"/>
              <a:ext cx="414023" cy="414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1"/>
            <p:cNvSpPr txBox="1"/>
            <p:nvPr/>
          </p:nvSpPr>
          <p:spPr>
            <a:xfrm>
              <a:off x="1300140" y="2536783"/>
              <a:ext cx="700092" cy="398596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507740" y="5897880"/>
            <a:ext cx="4948555" cy="582930"/>
            <a:chOff x="5076" y="8682"/>
            <a:chExt cx="7793" cy="918"/>
          </a:xfrm>
        </p:grpSpPr>
        <p:sp>
          <p:nvSpPr>
            <p:cNvPr id="7" name="圆角矩形 6"/>
            <p:cNvSpPr/>
            <p:nvPr/>
          </p:nvSpPr>
          <p:spPr>
            <a:xfrm>
              <a:off x="5076" y="8682"/>
              <a:ext cx="7793" cy="918"/>
            </a:xfrm>
            <a:prstGeom prst="roundRect">
              <a:avLst/>
            </a:prstGeom>
            <a:noFill/>
            <a:ln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A6EBD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00C77A"/>
                </a:solidFill>
              </a:endParaRPr>
            </a:p>
          </p:txBody>
        </p:sp>
        <p:grpSp>
          <p:nvGrpSpPr>
            <p:cNvPr id="63" name="组合 67"/>
            <p:cNvGrpSpPr/>
            <p:nvPr/>
          </p:nvGrpSpPr>
          <p:grpSpPr bwMode="auto">
            <a:xfrm>
              <a:off x="5255" y="8773"/>
              <a:ext cx="1134" cy="737"/>
              <a:chOff x="6071563" y="1124092"/>
              <a:chExt cx="720153" cy="467999"/>
            </a:xfrm>
          </p:grpSpPr>
          <p:pic>
            <p:nvPicPr>
              <p:cNvPr id="64" name="Picture 13" descr="E:\设计\06-2018\前端5.0PPT\辅导.png辅导"/>
              <p:cNvPicPr>
                <a:picLocks noChangeAspect="1" noChangeArrowheads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6071563" y="1124092"/>
                <a:ext cx="468036" cy="467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6" name="TextBox 53"/>
              <p:cNvSpPr txBox="1"/>
              <p:nvPr/>
            </p:nvSpPr>
            <p:spPr>
              <a:xfrm>
                <a:off x="6481809" y="1172194"/>
                <a:ext cx="309907" cy="398783"/>
              </a:xfrm>
              <a:prstGeom prst="rect">
                <a:avLst/>
              </a:prstGeom>
              <a:noFill/>
              <a:effectLst>
                <a:outerShdw blurRad="25400" dist="127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>
                <a:spAutoFit/>
              </a:bodyPr>
              <a:p>
                <a:pPr>
                  <a:defRPr/>
                </a:pPr>
                <a:endPara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992" y="8827"/>
              <a:ext cx="663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r>
                <a:rPr lang="zh-CN" alt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HTML</a:t>
              </a:r>
              <a:r>
                <a:rPr 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音频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播放</a:t>
              </a:r>
              <a:endParaRPr sz="2000" b="1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视频播放</a:t>
            </a:r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81635" y="1186180"/>
            <a:ext cx="1039495" cy="400050"/>
            <a:chOff x="1850" y="3686"/>
            <a:chExt cx="1637" cy="630"/>
          </a:xfrm>
        </p:grpSpPr>
        <p:sp>
          <p:nvSpPr>
            <p:cNvPr id="24" name="TextBox 14"/>
            <p:cNvSpPr txBox="1"/>
            <p:nvPr/>
          </p:nvSpPr>
          <p:spPr>
            <a:xfrm>
              <a:off x="2385" y="3686"/>
              <a:ext cx="1102" cy="63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语法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122" name="图片 121" descr="语法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850" y="3686"/>
              <a:ext cx="614" cy="614"/>
            </a:xfrm>
            <a:prstGeom prst="rect">
              <a:avLst/>
            </a:prstGeom>
          </p:spPr>
        </p:pic>
      </p:grpSp>
      <p:sp>
        <p:nvSpPr>
          <p:cNvPr id="577548" name="AutoShape 12"/>
          <p:cNvSpPr>
            <a:spLocks noChangeArrowheads="1"/>
          </p:cNvSpPr>
          <p:nvPr/>
        </p:nvSpPr>
        <p:spPr bwMode="auto">
          <a:xfrm>
            <a:off x="889000" y="1771015"/>
            <a:ext cx="9549765" cy="54419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914400">
              <a:lnSpc>
                <a:spcPct val="140000"/>
              </a:lnSpc>
            </a:pPr>
            <a:r>
              <a:rPr lang="en-US" altLang="x-none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 </a:t>
            </a:r>
            <a:r>
              <a:rPr lang="en-US" altLang="x-none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video </a:t>
            </a:r>
            <a:r>
              <a:rPr lang="en-US" altLang="x-none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src="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视频路径</a:t>
            </a:r>
            <a:r>
              <a:rPr lang="en-US" altLang="x-none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"&gt; &lt;/ </a:t>
            </a:r>
            <a:r>
              <a:rPr lang="en-US" altLang="x-none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video</a:t>
            </a:r>
            <a:r>
              <a:rPr lang="en-US" altLang="x-none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</a:t>
            </a:r>
            <a:endParaRPr lang="zh-CN" altLang="en-US" b="1" dirty="0">
              <a:solidFill>
                <a:schemeClr val="accent5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/>
          <p:nvPr/>
        </p:nvGraphicFramePr>
        <p:xfrm>
          <a:off x="803275" y="2676525"/>
          <a:ext cx="10605135" cy="3001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4690"/>
                <a:gridCol w="2513965"/>
                <a:gridCol w="6126480"/>
              </a:tblGrid>
              <a:tr h="602615"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属性</a:t>
                      </a:r>
                      <a:endParaRPr lang="zh-CN" altLang="en-US" sz="200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值</a:t>
                      </a:r>
                      <a:endParaRPr lang="zh-CN" altLang="en-US" sz="200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说明</a:t>
                      </a:r>
                      <a:endParaRPr lang="zh-CN" altLang="en-US" sz="200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</a:tr>
              <a:tr h="447675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controls</a:t>
                      </a:r>
                      <a:endParaRPr lang="en-US" altLang="x-none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controls</a:t>
                      </a:r>
                      <a:endParaRPr lang="en-US" altLang="x-none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如果出现该属性，则向用户显示控件，比如播放按钮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38100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autoplay</a:t>
                      </a:r>
                      <a:endParaRPr lang="en-US" altLang="x-none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autoplay</a:t>
                      </a:r>
                      <a:endParaRPr lang="en-US" altLang="x-none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如果出现该属性，则视频在就绪后马上播放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38100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loop</a:t>
                      </a:r>
                      <a:endParaRPr lang="en-US" altLang="x-none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loop</a:t>
                      </a:r>
                      <a:endParaRPr lang="en-US" altLang="x-none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如果出现该属性，则当视频结束时重新开始播放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38100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preload</a:t>
                      </a:r>
                      <a:endParaRPr lang="en-US" altLang="x-none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auto</a:t>
                      </a:r>
                      <a:endParaRPr lang="en-US" altLang="x-none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如果出现该属性，则视频在页面加载时进行加载，并预备播放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457835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width/height</a:t>
                      </a:r>
                      <a:endParaRPr lang="en-US" altLang="zh-CN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length(px)</a:t>
                      </a:r>
                      <a:endParaRPr lang="en-US" altLang="zh-CN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设置视频播放器的宽度</a:t>
                      </a: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/</a:t>
                      </a: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高度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</a:tbl>
          </a:graphicData>
        </a:graphic>
      </p:graphicFrame>
      <p:sp>
        <p:nvSpPr>
          <p:cNvPr id="7" name="AutoShape 12"/>
          <p:cNvSpPr>
            <a:spLocks noChangeArrowheads="1"/>
          </p:cNvSpPr>
          <p:nvPr/>
        </p:nvSpPr>
        <p:spPr bwMode="auto">
          <a:xfrm>
            <a:off x="866775" y="3016250"/>
            <a:ext cx="6000750" cy="207581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&lt;h2&gt;在html5中播放视频：&lt;/h2&gt;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video </a:t>
            </a: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src="vedio/vedio.ogg" 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controls</a:t>
            </a: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="controls"&gt;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	您的浏览器不支持video播放的视频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&lt;/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video</a:t>
            </a: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&gt;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</p:txBody>
      </p:sp>
      <p:grpSp>
        <p:nvGrpSpPr>
          <p:cNvPr id="16" name="组合 70"/>
          <p:cNvGrpSpPr/>
          <p:nvPr/>
        </p:nvGrpSpPr>
        <p:grpSpPr bwMode="auto">
          <a:xfrm>
            <a:off x="345411" y="2508568"/>
            <a:ext cx="1078259" cy="414337"/>
            <a:chOff x="921965" y="2536466"/>
            <a:chExt cx="1078267" cy="414475"/>
          </a:xfrm>
        </p:grpSpPr>
        <p:pic>
          <p:nvPicPr>
            <p:cNvPr id="17" name="Picture 8" descr="E:\设计\06-2018\前端5.0PPT\实例.png实例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921965" y="2536466"/>
              <a:ext cx="414023" cy="414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1"/>
            <p:cNvSpPr txBox="1"/>
            <p:nvPr/>
          </p:nvSpPr>
          <p:spPr>
            <a:xfrm>
              <a:off x="1300140" y="2536783"/>
              <a:ext cx="700092" cy="398596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3760" y="2386965"/>
            <a:ext cx="3695700" cy="366839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3189605" y="6126480"/>
            <a:ext cx="4948555" cy="582930"/>
            <a:chOff x="5076" y="8682"/>
            <a:chExt cx="7793" cy="918"/>
          </a:xfrm>
        </p:grpSpPr>
        <p:sp>
          <p:nvSpPr>
            <p:cNvPr id="11" name="圆角矩形 10"/>
            <p:cNvSpPr/>
            <p:nvPr/>
          </p:nvSpPr>
          <p:spPr>
            <a:xfrm>
              <a:off x="5076" y="8682"/>
              <a:ext cx="7793" cy="918"/>
            </a:xfrm>
            <a:prstGeom prst="roundRect">
              <a:avLst/>
            </a:prstGeom>
            <a:noFill/>
            <a:ln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A6EBD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00C77A"/>
                </a:solidFill>
              </a:endParaRPr>
            </a:p>
          </p:txBody>
        </p:sp>
        <p:grpSp>
          <p:nvGrpSpPr>
            <p:cNvPr id="63" name="组合 67"/>
            <p:cNvGrpSpPr/>
            <p:nvPr/>
          </p:nvGrpSpPr>
          <p:grpSpPr bwMode="auto">
            <a:xfrm>
              <a:off x="5255" y="8773"/>
              <a:ext cx="1134" cy="737"/>
              <a:chOff x="6071563" y="1124092"/>
              <a:chExt cx="720153" cy="467999"/>
            </a:xfrm>
          </p:grpSpPr>
          <p:pic>
            <p:nvPicPr>
              <p:cNvPr id="64" name="Picture 13" descr="E:\设计\06-2018\前端5.0PPT\辅导.png辅导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6071563" y="1124092"/>
                <a:ext cx="468036" cy="467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6" name="TextBox 53"/>
              <p:cNvSpPr txBox="1"/>
              <p:nvPr/>
            </p:nvSpPr>
            <p:spPr>
              <a:xfrm>
                <a:off x="6481809" y="1172194"/>
                <a:ext cx="309907" cy="398783"/>
              </a:xfrm>
              <a:prstGeom prst="rect">
                <a:avLst/>
              </a:prstGeom>
              <a:noFill/>
              <a:effectLst>
                <a:outerShdw blurRad="25400" dist="127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>
                <a:spAutoFit/>
              </a:bodyPr>
              <a:p>
                <a:pPr>
                  <a:defRPr/>
                </a:pPr>
                <a:endPara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5992" y="8827"/>
              <a:ext cx="663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r>
                <a:rPr lang="zh-CN" alt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HTML</a:t>
              </a:r>
              <a:r>
                <a:rPr 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视频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播放</a:t>
              </a:r>
              <a:endParaRPr sz="2000" b="1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3175">
                <a:sym typeface="+mn-ea"/>
              </a:rPr>
              <a:t>常见的视频格式</a:t>
            </a:r>
            <a:endParaRPr lang="zh-CN" altLang="en-US" sz="3175"/>
          </a:p>
          <a:p>
            <a:pPr lvl="1"/>
            <a:r>
              <a:rPr lang="en-US" altLang="zh-CN" sz="3175">
                <a:sym typeface="+mn-ea"/>
              </a:rPr>
              <a:t>.avi</a:t>
            </a:r>
            <a:r>
              <a:rPr lang="zh-CN" altLang="en-US" sz="3175">
                <a:sym typeface="+mn-ea"/>
              </a:rPr>
              <a:t>、</a:t>
            </a:r>
            <a:r>
              <a:rPr lang="en-US" altLang="zh-CN" sz="3175">
                <a:sym typeface="+mn-ea"/>
              </a:rPr>
              <a:t>.flv</a:t>
            </a:r>
            <a:r>
              <a:rPr lang="zh-CN" altLang="en-US" sz="3175">
                <a:sym typeface="+mn-ea"/>
              </a:rPr>
              <a:t>、</a:t>
            </a:r>
            <a:r>
              <a:rPr lang="en-US" altLang="zh-CN" sz="3175">
                <a:sym typeface="+mn-ea"/>
              </a:rPr>
              <a:t>.mp4</a:t>
            </a:r>
            <a:r>
              <a:rPr lang="zh-CN" altLang="en-US" sz="3175">
                <a:sym typeface="+mn-ea"/>
              </a:rPr>
              <a:t>、</a:t>
            </a:r>
            <a:r>
              <a:rPr lang="en-US" altLang="zh-CN" sz="3175">
                <a:sym typeface="+mn-ea"/>
              </a:rPr>
              <a:t>.mkv</a:t>
            </a:r>
            <a:r>
              <a:rPr lang="zh-CN" altLang="en-US" sz="3175">
                <a:sym typeface="+mn-ea"/>
              </a:rPr>
              <a:t>、</a:t>
            </a:r>
            <a:r>
              <a:rPr lang="en-US" altLang="zh-CN" sz="3175">
                <a:sym typeface="+mn-ea"/>
              </a:rPr>
              <a:t>.ogv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常见媒体视频格式和浏览器的支持</a:t>
            </a:r>
            <a:endParaRPr lang="zh-CN" altLang="en-US"/>
          </a:p>
        </p:txBody>
      </p:sp>
      <p:graphicFrame>
        <p:nvGraphicFramePr>
          <p:cNvPr id="9" name="表格 8"/>
          <p:cNvGraphicFramePr/>
          <p:nvPr/>
        </p:nvGraphicFramePr>
        <p:xfrm>
          <a:off x="966470" y="3159125"/>
          <a:ext cx="9558020" cy="2246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4080"/>
                <a:gridCol w="1478915"/>
                <a:gridCol w="1478915"/>
                <a:gridCol w="1478280"/>
                <a:gridCol w="1478915"/>
                <a:gridCol w="1478915"/>
              </a:tblGrid>
              <a:tr h="641985"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IE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Firefox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Opera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Chrome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altLang="x-none" sz="1800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Safari</a:t>
                      </a:r>
                      <a:endParaRPr lang="en-US" altLang="x-none" sz="1800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>
                    <a:solidFill>
                      <a:srgbClr val="40D59B"/>
                    </a:solidFill>
                  </a:tcPr>
                </a:tc>
              </a:tr>
              <a:tr h="52705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Ogg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No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3.5+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10.5+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5.0+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No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549910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MPEG4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9.0+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No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No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5.0+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3.0+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  <a:tr h="527685">
                <a:tc>
                  <a:txBody>
                    <a:bodyPr/>
                    <a:p>
                      <a:pPr marL="0" lvl="0" indent="0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WebM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No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4.0+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10.6+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6.0+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  <a:tc>
                  <a:txBody>
                    <a:bodyPr/>
                    <a:p>
                      <a:pPr marL="0" lvl="0" indent="0" algn="ctr" defTabSz="914400">
                        <a:spcBef>
                          <a:spcPct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x-none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Calibri" panose="020F0502020204030204" pitchFamily="34" charset="0"/>
                        </a:rPr>
                        <a:t>No</a:t>
                      </a:r>
                      <a:endParaRPr lang="en-US" altLang="x-none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Calibri" panose="020F0502020204030204" pitchFamily="34" charset="0"/>
                      </a:endParaRPr>
                    </a:p>
                  </a:txBody>
                  <a:tcPr vert="horz" anchor="ctr"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74670" y="1308100"/>
            <a:ext cx="5736590" cy="42741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学完本门课程后，你能够</a:t>
            </a:r>
            <a:endParaRPr lang="zh-CN" altLang="en-US" dirty="0"/>
          </a:p>
        </p:txBody>
      </p:sp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本课目标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 bwMode="auto">
          <a:xfrm>
            <a:off x="3722351" y="2485381"/>
            <a:ext cx="4786346" cy="928688"/>
          </a:xfrm>
          <a:prstGeom prst="rect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5400000" scaled="0"/>
          </a:gra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p>
            <a:pPr marL="0" lvl="1" indent="-285750" algn="ctr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Arial" panose="020B0604020202020204"/>
                <a:ea typeface="黑体" panose="02010609060101010101" pitchFamily="49" charset="-122"/>
                <a:sym typeface="+mn-ea"/>
              </a:rPr>
              <a:t>制作个性播放器</a:t>
            </a:r>
            <a:endParaRPr lang="zh-CN" altLang="en-US" sz="2800" b="1" kern="0" dirty="0">
              <a:solidFill>
                <a:schemeClr val="bg1"/>
              </a:solidFill>
              <a:latin typeface="Arial" panose="020B0604020202020204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3722351" y="3595361"/>
            <a:ext cx="4786346" cy="928688"/>
          </a:xfrm>
          <a:prstGeom prst="rect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5400000" scaled="0"/>
          </a:gra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p>
            <a:pPr marL="0" lvl="1" indent="-285750" algn="ctr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en-US" altLang="zh-CN" sz="2800" b="1" kern="0" dirty="0">
                <a:solidFill>
                  <a:schemeClr val="bg1"/>
                </a:solidFill>
                <a:latin typeface="Arial" panose="020B0604020202020204"/>
                <a:ea typeface="黑体" panose="02010609060101010101" pitchFamily="49" charset="-122"/>
                <a:sym typeface="+mn-ea"/>
              </a:rPr>
              <a:t>Canvas</a:t>
            </a:r>
            <a:r>
              <a:rPr lang="zh-CN" altLang="en-US" sz="2800" b="1" kern="0" dirty="0">
                <a:solidFill>
                  <a:schemeClr val="bg1"/>
                </a:solidFill>
                <a:latin typeface="Arial" panose="020B0604020202020204"/>
                <a:ea typeface="黑体" panose="02010609060101010101" pitchFamily="49" charset="-122"/>
                <a:sym typeface="+mn-ea"/>
              </a:rPr>
              <a:t>绘制图形</a:t>
            </a:r>
            <a:endParaRPr lang="zh-CN" altLang="en-US" sz="2800" b="1" kern="0" dirty="0">
              <a:solidFill>
                <a:schemeClr val="bg1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3722351" y="4800286"/>
            <a:ext cx="4786346" cy="928688"/>
          </a:xfrm>
          <a:prstGeom prst="rect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5400000" scaled="0"/>
          </a:gra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p>
            <a:pPr marL="0" lvl="1" indent="-285750" algn="ctr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Arial" panose="020B0604020202020204"/>
                <a:ea typeface="黑体" panose="02010609060101010101" pitchFamily="49" charset="-122"/>
                <a:sym typeface="+mn-ea"/>
              </a:rPr>
              <a:t>制作自适应布局</a:t>
            </a:r>
            <a:endParaRPr lang="zh-CN" altLang="en-US" sz="2800" b="1" kern="0" dirty="0">
              <a:solidFill>
                <a:schemeClr val="bg1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video</a:t>
            </a:r>
            <a:r>
              <a:rPr lang="zh-CN" altLang="en-US" dirty="0">
                <a:sym typeface="+mn-ea"/>
              </a:rPr>
              <a:t>元素允许多个</a:t>
            </a:r>
            <a:r>
              <a:rPr lang="en-US" altLang="x-none" dirty="0">
                <a:sym typeface="+mn-ea"/>
              </a:rPr>
              <a:t>source</a:t>
            </a:r>
            <a:r>
              <a:rPr lang="zh-CN" altLang="en-US" dirty="0">
                <a:sym typeface="+mn-ea"/>
              </a:rPr>
              <a:t>元素</a:t>
            </a:r>
            <a:endParaRPr lang="en-US" altLang="x-none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source</a:t>
            </a:r>
            <a:r>
              <a:rPr lang="zh-CN" altLang="en-US" dirty="0">
                <a:sym typeface="+mn-ea"/>
              </a:rPr>
              <a:t>可链接不同的视频文件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x-none" sz="3700" dirty="0">
                <a:cs typeface="Arial" panose="020B0604020202020204" pitchFamily="34" charset="0"/>
                <a:sym typeface="+mn-ea"/>
              </a:rPr>
              <a:t>source</a:t>
            </a:r>
            <a:r>
              <a:rPr lang="zh-CN" altLang="en-US" sz="3700" dirty="0">
                <a:sym typeface="+mn-ea"/>
              </a:rPr>
              <a:t>元素</a:t>
            </a:r>
            <a:endParaRPr lang="zh-CN" altLang="en-US"/>
          </a:p>
        </p:txBody>
      </p:sp>
      <p:sp>
        <p:nvSpPr>
          <p:cNvPr id="4" name="AutoShape 12"/>
          <p:cNvSpPr>
            <a:spLocks noChangeArrowheads="1"/>
          </p:cNvSpPr>
          <p:nvPr/>
        </p:nvSpPr>
        <p:spPr bwMode="auto">
          <a:xfrm>
            <a:off x="960120" y="3550920"/>
            <a:ext cx="8205470" cy="244030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solidFill>
                  <a:schemeClr val="tx1"/>
                </a:solidFill>
                <a:latin typeface="+mn-lt"/>
                <a:ea typeface="黑体" panose="02010609060101010101" pitchFamily="49" charset="-122"/>
              </a:rPr>
              <a:t>&lt;h2&gt;在html5中播放音频：&lt;/h2&gt; </a:t>
            </a:r>
            <a:endParaRPr lang="zh-CN" altLang="en-US" sz="1800" b="1" dirty="0">
              <a:solidFill>
                <a:schemeClr val="tx1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&lt;video controls="controls"&gt;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      &lt;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source </a:t>
            </a: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src="vedio/vedio.mp4"/&gt;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      &lt;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source </a:t>
            </a: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src="vedio/vedio.ogg"/&gt;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      &lt;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source </a:t>
            </a: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src="vedio/video.webm"/&gt;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     您的浏览器不支持video播放的视频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2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800" b="1" dirty="0">
                <a:latin typeface="+mn-lt"/>
                <a:ea typeface="黑体" panose="02010609060101010101" pitchFamily="49" charset="-122"/>
              </a:rPr>
              <a:t>&lt;/video&gt;</a:t>
            </a:r>
            <a:endParaRPr lang="zh-CN" altLang="en-US" sz="1800" b="1" dirty="0">
              <a:latin typeface="+mn-lt"/>
              <a:ea typeface="黑体" panose="02010609060101010101" pitchFamily="49" charset="-122"/>
            </a:endParaRPr>
          </a:p>
        </p:txBody>
      </p:sp>
      <p:grpSp>
        <p:nvGrpSpPr>
          <p:cNvPr id="16" name="组合 70"/>
          <p:cNvGrpSpPr/>
          <p:nvPr/>
        </p:nvGrpSpPr>
        <p:grpSpPr bwMode="auto">
          <a:xfrm>
            <a:off x="345411" y="3024188"/>
            <a:ext cx="1078259" cy="414337"/>
            <a:chOff x="921965" y="2536466"/>
            <a:chExt cx="1078267" cy="414475"/>
          </a:xfrm>
        </p:grpSpPr>
        <p:pic>
          <p:nvPicPr>
            <p:cNvPr id="17" name="Picture 8" descr="E:\设计\06-2018\前端5.0PPT\实例.png实例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921965" y="2536466"/>
              <a:ext cx="414023" cy="414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1"/>
            <p:cNvSpPr txBox="1"/>
            <p:nvPr/>
          </p:nvSpPr>
          <p:spPr>
            <a:xfrm>
              <a:off x="1300140" y="2536783"/>
              <a:ext cx="700092" cy="398596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507740" y="6118860"/>
            <a:ext cx="4948555" cy="582930"/>
            <a:chOff x="5076" y="8682"/>
            <a:chExt cx="7793" cy="918"/>
          </a:xfrm>
        </p:grpSpPr>
        <p:sp>
          <p:nvSpPr>
            <p:cNvPr id="7" name="圆角矩形 6"/>
            <p:cNvSpPr/>
            <p:nvPr/>
          </p:nvSpPr>
          <p:spPr>
            <a:xfrm>
              <a:off x="5076" y="8682"/>
              <a:ext cx="7793" cy="918"/>
            </a:xfrm>
            <a:prstGeom prst="roundRect">
              <a:avLst/>
            </a:prstGeom>
            <a:noFill/>
            <a:ln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A6EBD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00C77A"/>
                </a:solidFill>
              </a:endParaRPr>
            </a:p>
          </p:txBody>
        </p:sp>
        <p:grpSp>
          <p:nvGrpSpPr>
            <p:cNvPr id="63" name="组合 67"/>
            <p:cNvGrpSpPr/>
            <p:nvPr/>
          </p:nvGrpSpPr>
          <p:grpSpPr bwMode="auto">
            <a:xfrm>
              <a:off x="5255" y="8773"/>
              <a:ext cx="1134" cy="737"/>
              <a:chOff x="6071563" y="1124092"/>
              <a:chExt cx="720153" cy="467999"/>
            </a:xfrm>
          </p:grpSpPr>
          <p:pic>
            <p:nvPicPr>
              <p:cNvPr id="64" name="Picture 13" descr="E:\设计\06-2018\前端5.0PPT\辅导.png辅导"/>
              <p:cNvPicPr>
                <a:picLocks noChangeAspect="1" noChangeArrowheads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6071563" y="1124092"/>
                <a:ext cx="468036" cy="467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6" name="TextBox 53"/>
              <p:cNvSpPr txBox="1"/>
              <p:nvPr/>
            </p:nvSpPr>
            <p:spPr>
              <a:xfrm>
                <a:off x="6481809" y="1172194"/>
                <a:ext cx="309907" cy="398783"/>
              </a:xfrm>
              <a:prstGeom prst="rect">
                <a:avLst/>
              </a:prstGeom>
              <a:noFill/>
              <a:effectLst>
                <a:outerShdw blurRad="25400" dist="127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>
                <a:spAutoFit/>
              </a:bodyPr>
              <a:p>
                <a:pPr>
                  <a:defRPr/>
                </a:pPr>
                <a:endPara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992" y="8827"/>
              <a:ext cx="663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r>
                <a:rPr lang="zh-CN" alt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HTML</a:t>
              </a:r>
              <a:r>
                <a:rPr 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视频</a:t>
              </a:r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播放</a:t>
              </a:r>
              <a:endParaRPr sz="2000" b="1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需求说明</a:t>
            </a:r>
            <a:endParaRPr lang="en-US" altLang="zh-CN"/>
          </a:p>
          <a:p>
            <a:pPr lvl="1"/>
            <a:r>
              <a:rPr lang="zh-CN" altLang="en-US"/>
              <a:t>使用</a:t>
            </a:r>
            <a:r>
              <a:rPr lang="en-US" altLang="zh-CN"/>
              <a:t>HTML5</a:t>
            </a:r>
            <a:r>
              <a:rPr lang="zh-CN" altLang="en-US"/>
              <a:t>方法实现视频播放</a:t>
            </a:r>
            <a:endParaRPr lang="zh-CN" altLang="en-US"/>
          </a:p>
          <a:p>
            <a:pPr lvl="2"/>
            <a:r>
              <a:rPr lang="zh-CN" altLang="en-US"/>
              <a:t>视频宽为</a:t>
            </a:r>
            <a:r>
              <a:rPr lang="en-US" altLang="zh-CN"/>
              <a:t>400</a:t>
            </a:r>
            <a:r>
              <a:rPr lang="zh-CN" altLang="en-US"/>
              <a:t>像素，高为</a:t>
            </a:r>
            <a:r>
              <a:rPr lang="en-US" altLang="zh-CN"/>
              <a:t>250</a:t>
            </a:r>
            <a:r>
              <a:rPr lang="zh-CN" altLang="en-US"/>
              <a:t>像素</a:t>
            </a:r>
            <a:endParaRPr lang="zh-CN" altLang="en-US"/>
          </a:p>
          <a:p>
            <a:pPr lvl="2"/>
            <a:r>
              <a:rPr lang="zh-CN" altLang="en-US"/>
              <a:t>视频打开后显示控件</a:t>
            </a:r>
            <a:endParaRPr lang="zh-CN" altLang="en-US"/>
          </a:p>
          <a:p>
            <a:pPr lvl="2"/>
            <a:r>
              <a:rPr lang="zh-CN" altLang="en-US"/>
              <a:t>视频打开后自动播放</a:t>
            </a:r>
            <a:endParaRPr lang="zh-CN" altLang="en-US"/>
          </a:p>
          <a:p>
            <a:pPr lvl="2"/>
            <a:endParaRPr lang="en-US" altLang="zh-CN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t>学员操作</a:t>
            </a:r>
            <a:r>
              <a:rPr lang="en-US" altLang="zh-CN"/>
              <a:t>—</a:t>
            </a:r>
            <a:r>
              <a:rPr lang="zh-CN" altLang="en-US" sz="3700">
                <a:sym typeface="+mn-ea"/>
              </a:rPr>
              <a:t>微信小程序视频播放</a:t>
            </a:r>
            <a:endParaRPr lang="zh-CN" altLang="en-US"/>
          </a:p>
        </p:txBody>
      </p:sp>
      <p:sp>
        <p:nvSpPr>
          <p:cNvPr id="588807" name="AutoShape 7"/>
          <p:cNvSpPr>
            <a:spLocks noChangeArrowheads="1"/>
          </p:cNvSpPr>
          <p:nvPr/>
        </p:nvSpPr>
        <p:spPr bwMode="auto">
          <a:xfrm>
            <a:off x="4497705" y="6187202"/>
            <a:ext cx="2105025" cy="408146"/>
          </a:xfrm>
          <a:prstGeom prst="wedgeRoundRectCallout">
            <a:avLst>
              <a:gd name="adj1" fmla="val -127"/>
              <a:gd name="adj2" fmla="val -48992"/>
              <a:gd name="adj3" fmla="val 16667"/>
            </a:avLst>
          </a:prstGeom>
          <a:solidFill>
            <a:srgbClr val="00C77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spAutoFit/>
          </a:bodyPr>
          <a:p>
            <a:pPr marL="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b="1" kern="0" dirty="0">
                <a:solidFill>
                  <a:schemeClr val="bg1"/>
                </a:solidFill>
                <a:latin typeface="Arial" panose="020B0604020202020204"/>
                <a:ea typeface="黑体" panose="02010609060101010101" pitchFamily="49" charset="-122"/>
              </a:rPr>
              <a:t>完成时间：</a:t>
            </a:r>
            <a:r>
              <a:rPr 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pitchFamily="49" charset="-122"/>
              </a:rPr>
              <a:t>3</a:t>
            </a:r>
            <a:r>
              <a:rPr b="1" kern="0" dirty="0">
                <a:solidFill>
                  <a:schemeClr val="bg1"/>
                </a:solidFill>
                <a:latin typeface="Arial" panose="020B0604020202020204"/>
                <a:ea typeface="黑体" panose="02010609060101010101" pitchFamily="49" charset="-122"/>
              </a:rPr>
              <a:t>0分钟</a:t>
            </a:r>
            <a:endParaRPr b="1" kern="0" dirty="0">
              <a:solidFill>
                <a:schemeClr val="bg1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grpSp>
        <p:nvGrpSpPr>
          <p:cNvPr id="87" name="组合 66"/>
          <p:cNvGrpSpPr/>
          <p:nvPr/>
        </p:nvGrpSpPr>
        <p:grpSpPr bwMode="auto">
          <a:xfrm>
            <a:off x="384298" y="1105535"/>
            <a:ext cx="1077050" cy="405765"/>
            <a:chOff x="3637818" y="1193279"/>
            <a:chExt cx="1077058" cy="405715"/>
          </a:xfrm>
        </p:grpSpPr>
        <p:sp>
          <p:nvSpPr>
            <p:cNvPr id="88" name="TextBox 24"/>
            <p:cNvSpPr txBox="1"/>
            <p:nvPr/>
          </p:nvSpPr>
          <p:spPr>
            <a:xfrm>
              <a:off x="4014784" y="1196137"/>
              <a:ext cx="700092" cy="400001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练习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89" name="Picture 2" descr="E:\设计\06-2018\前端5.0PPT\练习.png练习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3637818" y="1193279"/>
              <a:ext cx="406403" cy="4057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8720" y="1793875"/>
            <a:ext cx="4066540" cy="35045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88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8807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常见问题及解决办法</a:t>
            </a:r>
            <a:endParaRPr lang="en-US" altLang="zh-CN"/>
          </a:p>
          <a:p>
            <a:r>
              <a:rPr lang="zh-CN" altLang="en-US"/>
              <a:t>代码规范问题</a:t>
            </a:r>
            <a:endParaRPr lang="zh-CN" altLang="en-US"/>
          </a:p>
          <a:p>
            <a:r>
              <a:rPr lang="zh-CN" altLang="en-US"/>
              <a:t>调试技巧</a:t>
            </a:r>
            <a:endParaRPr lang="en-US" altLang="zh-CN"/>
          </a:p>
          <a:p>
            <a:endParaRPr lang="zh-CN" altLang="en-US"/>
          </a:p>
          <a:p>
            <a:endParaRPr lang="zh-CN" altLang="en-US" dirty="0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t>共性问题集中讲解</a:t>
            </a:r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3413760" y="4632960"/>
            <a:ext cx="5363845" cy="1323340"/>
            <a:chOff x="4789" y="4099"/>
            <a:chExt cx="8447" cy="2084"/>
          </a:xfrm>
        </p:grpSpPr>
        <p:sp>
          <p:nvSpPr>
            <p:cNvPr id="9" name="矩形 8"/>
            <p:cNvSpPr/>
            <p:nvPr/>
          </p:nvSpPr>
          <p:spPr>
            <a:xfrm rot="2700000">
              <a:off x="5727" y="4099"/>
              <a:ext cx="395" cy="39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2700000">
              <a:off x="12181" y="4530"/>
              <a:ext cx="1055" cy="1055"/>
            </a:xfrm>
            <a:prstGeom prst="rect">
              <a:avLst/>
            </a:prstGeom>
            <a:noFill/>
            <a:ln w="57150">
              <a:solidFill>
                <a:srgbClr val="5CDBA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 rot="2700000">
              <a:off x="11207" y="5128"/>
              <a:ext cx="1055" cy="105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Text Box 13"/>
            <p:cNvSpPr txBox="1">
              <a:spLocks noChangeArrowheads="1"/>
            </p:cNvSpPr>
            <p:nvPr/>
          </p:nvSpPr>
          <p:spPr bwMode="auto">
            <a:xfrm>
              <a:off x="5289" y="4521"/>
              <a:ext cx="7422" cy="146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 algn="ctr">
              <a:noFill/>
              <a:miter lim="800000"/>
            </a:ln>
            <a:effectLst/>
          </p:spPr>
          <p:txBody>
            <a:bodyPr wrap="square" tIns="118800">
              <a:spAutoFit/>
            </a:bodyPr>
            <a:p>
              <a:pPr algn="ctr" eaLnBrk="0" fontAlgn="auto" hangingPunct="0">
                <a:spcAft>
                  <a:spcPts val="0"/>
                </a:spcAft>
                <a:defRPr/>
              </a:pPr>
              <a:r>
                <a:rPr lang="en-US" altLang="zh-CN" sz="3200" b="1" kern="0" spc="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r>
                <a:rPr lang="zh-CN" altLang="en-US" sz="3200" b="1" kern="0" spc="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共性问题集中讲解</a:t>
              </a:r>
              <a:endParaRPr lang="zh-CN" altLang="en-US" sz="3200" b="1" kern="0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 rot="2700000">
              <a:off x="4789" y="4594"/>
              <a:ext cx="1219" cy="1219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 rot="2700000">
              <a:off x="5589" y="5426"/>
              <a:ext cx="671" cy="671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12344" y="5852"/>
              <a:ext cx="304" cy="304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不同浏览器样式</a:t>
            </a:r>
            <a:endParaRPr lang="zh-CN" altLang="en-US"/>
          </a:p>
        </p:txBody>
      </p:sp>
      <p:pic>
        <p:nvPicPr>
          <p:cNvPr id="36868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7110" y="1781175"/>
            <a:ext cx="4493260" cy="325374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6869" name="内容占位符 3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398905" y="1781175"/>
            <a:ext cx="4065270" cy="32956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/>
              <a:t>实现思路</a:t>
            </a:r>
            <a:endParaRPr lang="zh-CN" altLang="en-US" sz="2800"/>
          </a:p>
          <a:p>
            <a:pPr lvl="1"/>
            <a:r>
              <a:rPr lang="zh-CN" altLang="en-US" sz="2500" dirty="0">
                <a:sym typeface="+mn-ea"/>
              </a:rPr>
              <a:t>视频播放元素</a:t>
            </a:r>
            <a:r>
              <a:rPr lang="en-US" altLang="x-none" sz="2500" dirty="0">
                <a:sym typeface="+mn-ea"/>
              </a:rPr>
              <a:t>&lt;video&gt;</a:t>
            </a:r>
            <a:endParaRPr lang="en-US" altLang="x-none" sz="2500" dirty="0">
              <a:sym typeface="+mn-ea"/>
            </a:endParaRPr>
          </a:p>
          <a:p>
            <a:pPr lvl="1"/>
            <a:r>
              <a:rPr lang="zh-CN" altLang="en-US" sz="2500" dirty="0">
                <a:sym typeface="+mn-ea"/>
              </a:rPr>
              <a:t>视频播放</a:t>
            </a:r>
            <a:r>
              <a:rPr lang="en-US" altLang="x-none" sz="2500" dirty="0">
                <a:sym typeface="+mn-ea"/>
              </a:rPr>
              <a:t>/</a:t>
            </a:r>
            <a:r>
              <a:rPr lang="zh-CN" altLang="en-US" sz="2500" dirty="0">
                <a:sym typeface="+mn-ea"/>
              </a:rPr>
              <a:t>暂停按钮</a:t>
            </a:r>
            <a:endParaRPr lang="zh-CN" altLang="en-US" sz="2500" dirty="0">
              <a:sym typeface="+mn-ea"/>
            </a:endParaRPr>
          </a:p>
          <a:p>
            <a:pPr lvl="1"/>
            <a:r>
              <a:rPr lang="zh-CN" altLang="en-US" sz="2500" dirty="0">
                <a:sym typeface="+mn-ea"/>
              </a:rPr>
              <a:t>视频进度条，可以快速拖视频进行的对象</a:t>
            </a:r>
            <a:endParaRPr lang="zh-CN" altLang="en-US" sz="2500" dirty="0">
              <a:sym typeface="+mn-ea"/>
            </a:endParaRPr>
          </a:p>
          <a:p>
            <a:pPr lvl="1"/>
            <a:r>
              <a:rPr lang="zh-CN" altLang="en-US" sz="2500" dirty="0">
                <a:sym typeface="+mn-ea"/>
              </a:rPr>
              <a:t>显示视频当前播放的时间和总时间</a:t>
            </a:r>
            <a:endParaRPr lang="zh-CN" altLang="en-US" sz="2500" dirty="0">
              <a:sym typeface="+mn-ea"/>
            </a:endParaRPr>
          </a:p>
          <a:p>
            <a:pPr lvl="1"/>
            <a:r>
              <a:rPr lang="zh-CN" altLang="en-US" sz="2500" dirty="0">
                <a:sym typeface="+mn-ea"/>
              </a:rPr>
              <a:t>视频音量控制对象</a:t>
            </a:r>
            <a:endParaRPr lang="zh-CN" altLang="en-US" sz="2500" dirty="0">
              <a:sym typeface="+mn-ea"/>
            </a:endParaRPr>
          </a:p>
          <a:p>
            <a:pPr lvl="1"/>
            <a:r>
              <a:rPr lang="zh-CN" altLang="en-US" sz="2500" dirty="0">
                <a:sym typeface="+mn-ea"/>
              </a:rPr>
              <a:t>设置全屏视频按钮</a:t>
            </a:r>
            <a:endParaRPr lang="zh-CN" altLang="en-US" sz="2500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打造个性的视频播放器</a:t>
            </a:r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3656330" y="5952490"/>
            <a:ext cx="4503420" cy="582930"/>
            <a:chOff x="5076" y="8682"/>
            <a:chExt cx="7092" cy="918"/>
          </a:xfrm>
        </p:grpSpPr>
        <p:sp>
          <p:nvSpPr>
            <p:cNvPr id="7" name="圆角矩形 6"/>
            <p:cNvSpPr/>
            <p:nvPr/>
          </p:nvSpPr>
          <p:spPr>
            <a:xfrm>
              <a:off x="5076" y="8682"/>
              <a:ext cx="7092" cy="918"/>
            </a:xfrm>
            <a:prstGeom prst="roundRect">
              <a:avLst/>
            </a:prstGeom>
            <a:noFill/>
            <a:ln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A6EBD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00C77A"/>
                </a:solidFill>
              </a:endParaRPr>
            </a:p>
          </p:txBody>
        </p:sp>
        <p:grpSp>
          <p:nvGrpSpPr>
            <p:cNvPr id="63" name="组合 67"/>
            <p:cNvGrpSpPr/>
            <p:nvPr/>
          </p:nvGrpSpPr>
          <p:grpSpPr bwMode="auto">
            <a:xfrm>
              <a:off x="5255" y="8773"/>
              <a:ext cx="1134" cy="737"/>
              <a:chOff x="6071563" y="1124092"/>
              <a:chExt cx="720153" cy="467999"/>
            </a:xfrm>
          </p:grpSpPr>
          <p:pic>
            <p:nvPicPr>
              <p:cNvPr id="64" name="Picture 13" descr="E:\设计\06-2018\前端5.0PPT\辅导.png辅导"/>
              <p:cNvPicPr>
                <a:picLocks noChangeAspect="1" noChangeArrowheads="1"/>
              </p:cNvPicPr>
              <p:nvPr/>
            </p:nvPicPr>
            <p:blipFill>
              <a:blip r:embed="rId1"/>
              <a:srcRect/>
              <a:stretch>
                <a:fillRect/>
              </a:stretch>
            </p:blipFill>
            <p:spPr bwMode="auto">
              <a:xfrm>
                <a:off x="6071563" y="1124092"/>
                <a:ext cx="468036" cy="467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6" name="TextBox 53"/>
              <p:cNvSpPr txBox="1"/>
              <p:nvPr/>
            </p:nvSpPr>
            <p:spPr>
              <a:xfrm>
                <a:off x="6481809" y="1172194"/>
                <a:ext cx="309907" cy="398783"/>
              </a:xfrm>
              <a:prstGeom prst="rect">
                <a:avLst/>
              </a:prstGeom>
              <a:noFill/>
              <a:effectLst>
                <a:outerShdw blurRad="25400" dist="127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>
                <a:spAutoFit/>
              </a:bodyPr>
              <a:p>
                <a:pPr>
                  <a:defRPr/>
                </a:pPr>
                <a:endPara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992" y="8827"/>
              <a:ext cx="5982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06</a:t>
              </a:r>
              <a:r>
                <a:rPr lang="zh-CN" alt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：自定义视频播放器</a:t>
              </a:r>
              <a:endParaRPr sz="2000" b="1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内容占位符 2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25" y="1308100"/>
            <a:ext cx="5624830" cy="44589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81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81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812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812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812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controls  :   </a:t>
            </a:r>
            <a:r>
              <a:rPr lang="zh-CN" altLang="en-US" dirty="0">
                <a:sym typeface="+mn-ea"/>
              </a:rPr>
              <a:t>显示或隐藏用户控制界面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autoplay  :  </a:t>
            </a:r>
            <a:r>
              <a:rPr lang="zh-CN" altLang="en-US" dirty="0">
                <a:sym typeface="+mn-ea"/>
              </a:rPr>
              <a:t>媒体是否自动播放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loop  : </a:t>
            </a:r>
            <a:r>
              <a:rPr lang="zh-CN" altLang="en-US" dirty="0">
                <a:sym typeface="+mn-ea"/>
              </a:rPr>
              <a:t>媒体是否循环播放</a:t>
            </a:r>
            <a:endParaRPr lang="en-US" altLang="x-none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paused  :   </a:t>
            </a:r>
            <a:r>
              <a:rPr lang="zh-CN" altLang="en-US" dirty="0">
                <a:sym typeface="+mn-ea"/>
              </a:rPr>
              <a:t>媒体是否暂停</a:t>
            </a:r>
            <a:r>
              <a:rPr lang="en-US" altLang="x-none" dirty="0">
                <a:sym typeface="+mn-ea"/>
              </a:rPr>
              <a:t>(</a:t>
            </a:r>
            <a:r>
              <a:rPr lang="zh-CN" altLang="en-US" dirty="0">
                <a:sym typeface="+mn-ea"/>
              </a:rPr>
              <a:t>只读</a:t>
            </a:r>
            <a:r>
              <a:rPr lang="en-US" altLang="x-none" dirty="0">
                <a:sym typeface="+mn-ea"/>
              </a:rPr>
              <a:t>)</a:t>
            </a:r>
            <a:endParaRPr lang="en-US" altLang="x-none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ended   :   </a:t>
            </a:r>
            <a:r>
              <a:rPr lang="zh-CN" altLang="en-US" dirty="0">
                <a:sym typeface="+mn-ea"/>
              </a:rPr>
              <a:t>媒体是否播放完毕</a:t>
            </a:r>
            <a:r>
              <a:rPr lang="en-US" altLang="x-none" dirty="0">
                <a:sym typeface="+mn-ea"/>
              </a:rPr>
              <a:t>(</a:t>
            </a:r>
            <a:r>
              <a:rPr lang="zh-CN" altLang="en-US" dirty="0">
                <a:sym typeface="+mn-ea"/>
              </a:rPr>
              <a:t>只读</a:t>
            </a:r>
            <a:r>
              <a:rPr lang="en-US" altLang="x-none" dirty="0">
                <a:sym typeface="+mn-ea"/>
              </a:rPr>
              <a:t>)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打造个性的视频播放器需要用到的属性</a:t>
            </a:r>
            <a:r>
              <a:rPr lang="en-US" altLang="zh-CN" sz="3700">
                <a:sym typeface="+mn-ea"/>
              </a:rPr>
              <a:t>2-1</a:t>
            </a:r>
            <a:endParaRPr lang="en-US" altLang="zh-CN" sz="37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currentTime  :  </a:t>
            </a:r>
            <a:r>
              <a:rPr lang="zh-CN" altLang="en-US" dirty="0">
                <a:sym typeface="+mn-ea"/>
              </a:rPr>
              <a:t>开始播放到现在所用的时间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duration  :  </a:t>
            </a:r>
            <a:r>
              <a:rPr lang="zh-CN" altLang="en-US" dirty="0">
                <a:sym typeface="+mn-ea"/>
              </a:rPr>
              <a:t>媒体总时间</a:t>
            </a:r>
            <a:r>
              <a:rPr lang="en-US" altLang="x-none" dirty="0">
                <a:sym typeface="+mn-ea"/>
              </a:rPr>
              <a:t>(</a:t>
            </a:r>
            <a:r>
              <a:rPr lang="zh-CN" altLang="en-US" dirty="0">
                <a:sym typeface="+mn-ea"/>
              </a:rPr>
              <a:t>只读</a:t>
            </a:r>
            <a:r>
              <a:rPr lang="en-US" altLang="x-none" dirty="0">
                <a:sym typeface="+mn-ea"/>
              </a:rPr>
              <a:t>)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volume  :   0.0-1.0</a:t>
            </a:r>
            <a:r>
              <a:rPr lang="zh-CN" altLang="en-US" dirty="0">
                <a:sym typeface="+mn-ea"/>
              </a:rPr>
              <a:t>的音量相对值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muted  :   </a:t>
            </a:r>
            <a:r>
              <a:rPr lang="zh-CN" altLang="en-US" dirty="0">
                <a:sym typeface="+mn-ea"/>
              </a:rPr>
              <a:t>是否静音</a:t>
            </a:r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打造个性的视频播放器需要用到的属性</a:t>
            </a:r>
            <a:r>
              <a:rPr lang="en-US" altLang="zh-CN" sz="3700">
                <a:sym typeface="+mn-ea"/>
              </a:rPr>
              <a:t>2-2</a:t>
            </a:r>
            <a:endParaRPr lang="en-US" altLang="zh-CN" sz="37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play()  :  </a:t>
            </a:r>
            <a:r>
              <a:rPr lang="zh-CN" altLang="en-US" dirty="0">
                <a:sym typeface="+mn-ea"/>
              </a:rPr>
              <a:t>媒体播放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x-none" dirty="0">
                <a:sym typeface="+mn-ea"/>
              </a:rPr>
              <a:t>pause()  :  </a:t>
            </a:r>
            <a:r>
              <a:rPr lang="zh-CN" altLang="en-US" dirty="0">
                <a:sym typeface="+mn-ea"/>
              </a:rPr>
              <a:t>媒体暂停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>
                <a:sym typeface="+mn-ea"/>
              </a:rPr>
              <a:t>timeupdate()</a:t>
            </a:r>
            <a:r>
              <a:rPr lang="en-US" altLang="x-none" dirty="0">
                <a:sym typeface="+mn-ea"/>
              </a:rPr>
              <a:t> :  </a:t>
            </a:r>
            <a:r>
              <a:rPr lang="zh-CN" altLang="en-US" dirty="0">
                <a:sym typeface="+mn-ea"/>
              </a:rPr>
              <a:t>时间更新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>
                <a:sym typeface="+mn-ea"/>
              </a:rPr>
              <a:t>canplay(): 可以播放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打造个性的视频播放器需要用到的方法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>
                <a:sym typeface="+mn-ea"/>
              </a:rPr>
              <a:t>打造个性的视频播放器</a:t>
            </a:r>
            <a:endParaRPr lang="zh-CN" altLang="en-US"/>
          </a:p>
        </p:txBody>
      </p:sp>
      <p:sp>
        <p:nvSpPr>
          <p:cNvPr id="4" name="AutoShape 12"/>
          <p:cNvSpPr>
            <a:spLocks noChangeArrowheads="1"/>
          </p:cNvSpPr>
          <p:nvPr/>
        </p:nvSpPr>
        <p:spPr bwMode="auto">
          <a:xfrm>
            <a:off x="790575" y="1564005"/>
            <a:ext cx="9519285" cy="466280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video.addEventListener('canplay', function() {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video.removeEventListener('canplay', arguments.callee);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//播放</a:t>
            </a:r>
            <a:endParaRPr lang="zh-CN" altLang="en-US" sz="1600" b="1" dirty="0">
              <a:solidFill>
                <a:srgbClr val="FF0000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play.addEventListener('click', function() {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video.play();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stopState();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}, false);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   //暂停</a:t>
            </a:r>
            <a:endParaRPr lang="zh-CN" altLang="en-US" sz="1600" b="1" dirty="0">
              <a:solidFill>
                <a:srgbClr val="FF0000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pause.addEventListener('click', function() {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video.pause();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playState();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}, false);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 //视频总时间</a:t>
            </a:r>
            <a:endParaRPr lang="zh-CN" altLang="en-US" sz="1600" b="1" dirty="0">
              <a:solidFill>
                <a:srgbClr val="FF0000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duration.innerHTML = toMS(video.duration);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</a:t>
            </a: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//更新进度条及时间</a:t>
            </a:r>
            <a:endParaRPr lang="zh-CN" altLang="en-US" sz="1600" b="1" dirty="0">
              <a:solidFill>
                <a:srgbClr val="FF0000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video.addEventListener('timeupdate', function(event) {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currentTime.innerHTML = toMS(video.currentTime);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playBar.style.width = (video.currentTime / video.duration) * 100 + '%';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}, false);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</p:txBody>
      </p:sp>
      <p:grpSp>
        <p:nvGrpSpPr>
          <p:cNvPr id="16" name="组合 70"/>
          <p:cNvGrpSpPr/>
          <p:nvPr/>
        </p:nvGrpSpPr>
        <p:grpSpPr bwMode="auto">
          <a:xfrm>
            <a:off x="175866" y="1067753"/>
            <a:ext cx="1078259" cy="414337"/>
            <a:chOff x="921965" y="2536466"/>
            <a:chExt cx="1078267" cy="414475"/>
          </a:xfrm>
        </p:grpSpPr>
        <p:pic>
          <p:nvPicPr>
            <p:cNvPr id="17" name="Picture 8" descr="E:\设计\06-2018\前端5.0PPT\实例.png实例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921965" y="2536466"/>
              <a:ext cx="414023" cy="414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1"/>
            <p:cNvSpPr txBox="1"/>
            <p:nvPr/>
          </p:nvSpPr>
          <p:spPr>
            <a:xfrm>
              <a:off x="1300140" y="2536783"/>
              <a:ext cx="700092" cy="398596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6" name="AutoShape 12"/>
          <p:cNvSpPr>
            <a:spLocks noChangeArrowheads="1"/>
          </p:cNvSpPr>
          <p:nvPr/>
        </p:nvSpPr>
        <p:spPr bwMode="auto">
          <a:xfrm>
            <a:off x="790575" y="1564005"/>
            <a:ext cx="9519285" cy="4130675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//进度bar</a:t>
            </a:r>
            <a:endParaRPr lang="zh-CN" altLang="en-US" sz="1600" b="1" dirty="0">
              <a:solidFill>
                <a:srgbClr val="FF0000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seekBar.addEventListener('click', function(event){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var offsetX = event.offsetX;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var width = this.offsetWidth;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var scale = offsetX / width;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playBar.style.width = scale * 100 + '%';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video.currentTime = scale * video.duration;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}, false);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//音量bar</a:t>
            </a:r>
            <a:endParaRPr lang="zh-CN" altLang="en-US" sz="1600" b="1" dirty="0">
              <a:solidFill>
                <a:srgbClr val="FF0000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volume.addEventListener('click', function(event){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var offsetX = event.offsetX;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var width = this.offsetWidth;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var scale = offsetX / width;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video.volume = scale;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handle.style.width = scale * 100 + '%';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}, false);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</p:txBody>
      </p:sp>
      <p:sp>
        <p:nvSpPr>
          <p:cNvPr id="8" name="AutoShape 12"/>
          <p:cNvSpPr>
            <a:spLocks noChangeArrowheads="1"/>
          </p:cNvSpPr>
          <p:nvPr/>
        </p:nvSpPr>
        <p:spPr bwMode="auto">
          <a:xfrm>
            <a:off x="790575" y="1564005"/>
            <a:ext cx="9519285" cy="4443730"/>
          </a:xfrm>
          <a:prstGeom prst="roundRect">
            <a:avLst>
              <a:gd name="adj" fmla="val 0"/>
            </a:avLst>
          </a:prstGeom>
          <a:solidFill>
            <a:srgbClr val="A6EBD1">
              <a:alpha val="22000"/>
            </a:srgbClr>
          </a:solidFill>
          <a:ln w="50800" cap="flat" cmpd="sng" algn="ctr">
            <a:solidFill>
              <a:srgbClr val="40D59B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/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//结束</a:t>
            </a:r>
            <a:endParaRPr lang="zh-CN" altLang="en-US" sz="1600" b="1" dirty="0">
              <a:solidFill>
                <a:srgbClr val="FF0000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video.addEventListener('ended', function(){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console.log('ended');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video.currentTime = 0;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playState();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}, false);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//全屏</a:t>
            </a:r>
            <a:endParaRPr lang="zh-CN" altLang="en-US" sz="1600" b="1" dirty="0">
              <a:solidFill>
                <a:srgbClr val="FF0000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fullScreen.addEventListener('click', function() {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    video.webkitRequestFullScreen();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}, false);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solidFill>
                  <a:srgbClr val="FF0000"/>
                </a:solidFill>
                <a:latin typeface="+mn-lt"/>
                <a:ea typeface="黑体" panose="02010609060101010101" pitchFamily="49" charset="-122"/>
              </a:rPr>
              <a:t>//转分秒：mm:ss</a:t>
            </a:r>
            <a:endParaRPr lang="zh-CN" altLang="en-US" sz="1600" b="1" dirty="0">
              <a:solidFill>
                <a:srgbClr val="FF0000"/>
              </a:solidFill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function toMS(num) {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var m = Math.floor(num / 60);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m = m &gt; 9 ? m : '0' + m;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var s = Math.floor(num % 60);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s = s &gt; 9 ? s : '0' + s;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    return m + ':' + s;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  <a:p>
            <a:pPr defTabSz="381000">
              <a:lnSpc>
                <a:spcPct val="10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lang="zh-CN" altLang="en-US" sz="1600" b="1" dirty="0">
                <a:latin typeface="+mn-lt"/>
                <a:ea typeface="黑体" panose="02010609060101010101" pitchFamily="49" charset="-122"/>
              </a:rPr>
              <a:t>    }</a:t>
            </a:r>
            <a:endParaRPr lang="zh-CN" altLang="en-US" sz="1600" b="1" dirty="0">
              <a:latin typeface="+mn-lt"/>
              <a:ea typeface="黑体" panose="02010609060101010101" pitchFamily="49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763010" y="6181090"/>
            <a:ext cx="4503420" cy="582930"/>
            <a:chOff x="5076" y="8682"/>
            <a:chExt cx="7092" cy="918"/>
          </a:xfrm>
        </p:grpSpPr>
        <p:sp>
          <p:nvSpPr>
            <p:cNvPr id="10" name="圆角矩形 9"/>
            <p:cNvSpPr/>
            <p:nvPr/>
          </p:nvSpPr>
          <p:spPr>
            <a:xfrm>
              <a:off x="5076" y="8682"/>
              <a:ext cx="7092" cy="918"/>
            </a:xfrm>
            <a:prstGeom prst="roundRect">
              <a:avLst/>
            </a:prstGeom>
            <a:noFill/>
            <a:ln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A6EBD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00C77A"/>
                </a:solidFill>
              </a:endParaRPr>
            </a:p>
          </p:txBody>
        </p:sp>
        <p:grpSp>
          <p:nvGrpSpPr>
            <p:cNvPr id="63" name="组合 67"/>
            <p:cNvGrpSpPr/>
            <p:nvPr/>
          </p:nvGrpSpPr>
          <p:grpSpPr bwMode="auto">
            <a:xfrm>
              <a:off x="5255" y="8773"/>
              <a:ext cx="1134" cy="737"/>
              <a:chOff x="6071563" y="1124092"/>
              <a:chExt cx="720153" cy="467999"/>
            </a:xfrm>
          </p:grpSpPr>
          <p:pic>
            <p:nvPicPr>
              <p:cNvPr id="64" name="Picture 13" descr="E:\设计\06-2018\前端5.0PPT\辅导.png辅导"/>
              <p:cNvPicPr>
                <a:picLocks noChangeAspect="1" noChangeArrowheads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6071563" y="1124092"/>
                <a:ext cx="468036" cy="467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6" name="TextBox 53"/>
              <p:cNvSpPr txBox="1"/>
              <p:nvPr/>
            </p:nvSpPr>
            <p:spPr>
              <a:xfrm>
                <a:off x="6481809" y="1172194"/>
                <a:ext cx="309907" cy="398783"/>
              </a:xfrm>
              <a:prstGeom prst="rect">
                <a:avLst/>
              </a:prstGeom>
              <a:noFill/>
              <a:effectLst>
                <a:outerShdw blurRad="25400" dist="127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>
                <a:spAutoFit/>
              </a:bodyPr>
              <a:p>
                <a:pPr>
                  <a:defRPr/>
                </a:pPr>
                <a:endPara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5992" y="8827"/>
              <a:ext cx="5982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06</a:t>
              </a:r>
              <a:r>
                <a:rPr lang="zh-CN" altLang="en-US" sz="2000" b="1">
                  <a:solidFill>
                    <a:srgbClr val="00C7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：自定义视频播放器</a:t>
              </a:r>
              <a:endParaRPr sz="2000" b="1">
                <a:solidFill>
                  <a:srgbClr val="00C7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6" grpId="0" bldLvl="0" animBg="1"/>
      <p:bldP spid="4" grpId="1" animBg="1"/>
      <p:bldP spid="6" grpId="1" bldLvl="0" animBg="1"/>
      <p:bldP spid="8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  <p:grpSp>
        <p:nvGrpSpPr>
          <p:cNvPr id="10" name="Group 2"/>
          <p:cNvGrpSpPr>
            <a:grpSpLocks noChangeAspect="1"/>
          </p:cNvGrpSpPr>
          <p:nvPr/>
        </p:nvGrpSpPr>
        <p:grpSpPr bwMode="auto">
          <a:xfrm>
            <a:off x="1574877" y="1218565"/>
            <a:ext cx="5298363" cy="4979325"/>
            <a:chOff x="2102" y="3566"/>
            <a:chExt cx="6126" cy="6989"/>
          </a:xfrm>
        </p:grpSpPr>
        <p:sp>
          <p:nvSpPr>
            <p:cNvPr id="11" name="AutoShape 3"/>
            <p:cNvSpPr>
              <a:spLocks noChangeAspect="1" noChangeArrowheads="1"/>
            </p:cNvSpPr>
            <p:nvPr/>
          </p:nvSpPr>
          <p:spPr bwMode="auto">
            <a:xfrm>
              <a:off x="2237" y="5238"/>
              <a:ext cx="5991" cy="3624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AutoShape 4"/>
            <p:cNvSpPr/>
            <p:nvPr/>
          </p:nvSpPr>
          <p:spPr bwMode="auto">
            <a:xfrm>
              <a:off x="4024" y="3566"/>
              <a:ext cx="540" cy="6365"/>
            </a:xfrm>
            <a:prstGeom prst="leftBrace">
              <a:avLst>
                <a:gd name="adj1" fmla="val 37556"/>
                <a:gd name="adj2" fmla="val 50000"/>
              </a:avLst>
            </a:prstGeom>
            <a:ln>
              <a:solidFill>
                <a:srgbClr val="00C77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3" name="Text Box 5"/>
            <p:cNvSpPr txBox="1">
              <a:spLocks noChangeArrowheads="1"/>
            </p:cNvSpPr>
            <p:nvPr/>
          </p:nvSpPr>
          <p:spPr bwMode="auto">
            <a:xfrm>
              <a:off x="2102" y="6480"/>
              <a:ext cx="1922" cy="3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just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en-US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宋体" panose="02010600030101010101" pitchFamily="2" charset="-122"/>
                </a:rPr>
                <a:t>多媒体播放</a:t>
              </a:r>
              <a:endParaRPr kumimoji="0" lang="zh-CN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endParaRPr>
            </a:p>
          </p:txBody>
        </p:sp>
        <p:sp>
          <p:nvSpPr>
            <p:cNvPr id="14" name="Text Box 6"/>
            <p:cNvSpPr txBox="1">
              <a:spLocks noChangeArrowheads="1"/>
            </p:cNvSpPr>
            <p:nvPr/>
          </p:nvSpPr>
          <p:spPr bwMode="auto">
            <a:xfrm>
              <a:off x="4597" y="3566"/>
              <a:ext cx="3346" cy="6989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10000"/>
                </a:lnSpc>
              </a:pPr>
              <a:r>
                <a:rPr lang="zh-CN" altLang="en-US" sz="20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视频和音频的应用场景</a:t>
              </a: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20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视频和音频实现方式</a:t>
              </a: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20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视频播放</a:t>
              </a:r>
              <a:endPara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20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音频播放</a:t>
              </a: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endPara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20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打造个性的视频播放器</a:t>
              </a:r>
              <a:r>
                <a:rPr lang="en-US" altLang="zh-CN" sz="240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	</a:t>
              </a: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marL="0" lvl="1">
                <a:lnSpc>
                  <a:spcPct val="110000"/>
                </a:lnSpc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1"/>
              <a:r>
                <a:rPr lang="zh-CN" altLang="en-US" sz="2400">
                  <a:sym typeface="+mn-ea"/>
                </a:rPr>
                <a:t>                </a:t>
              </a:r>
              <a:endParaRPr kumimoji="0" lang="zh-CN" altLang="en-US" sz="2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endParaRPr>
            </a:p>
          </p:txBody>
        </p:sp>
      </p:grpSp>
      <p:sp>
        <p:nvSpPr>
          <p:cNvPr id="7" name="AutoShape 4"/>
          <p:cNvSpPr/>
          <p:nvPr/>
        </p:nvSpPr>
        <p:spPr bwMode="auto">
          <a:xfrm>
            <a:off x="6259830" y="1807845"/>
            <a:ext cx="253365" cy="681990"/>
          </a:xfrm>
          <a:prstGeom prst="leftBrace">
            <a:avLst>
              <a:gd name="adj1" fmla="val 37556"/>
              <a:gd name="adj2" fmla="val 50000"/>
            </a:avLst>
          </a:prstGeom>
          <a:ln>
            <a:solidFill>
              <a:srgbClr val="00C7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6513195" y="1762125"/>
            <a:ext cx="27901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 b="1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</a:t>
            </a:r>
            <a:r>
              <a:rPr lang="zh-CN" altLang="en-US" sz="1600" b="1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</a:t>
            </a:r>
            <a:endParaRPr lang="zh-CN" altLang="en-US" sz="1600" b="1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600" b="1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en-US" altLang="zh-CN" sz="1600" b="1">
                <a:ln>
                  <a:noFill/>
                </a:ln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HTML5</a:t>
            </a:r>
            <a:r>
              <a:rPr lang="zh-CN" altLang="en-US" sz="1600" b="1">
                <a:ln>
                  <a:noFill/>
                </a:ln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新增多媒体元素方法</a:t>
            </a:r>
            <a:endParaRPr lang="zh-CN" altLang="en-US" sz="1600" b="1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AutoShape 4"/>
          <p:cNvSpPr/>
          <p:nvPr/>
        </p:nvSpPr>
        <p:spPr bwMode="auto">
          <a:xfrm>
            <a:off x="5030470" y="3181985"/>
            <a:ext cx="253365" cy="681990"/>
          </a:xfrm>
          <a:prstGeom prst="leftBrace">
            <a:avLst>
              <a:gd name="adj1" fmla="val 37556"/>
              <a:gd name="adj2" fmla="val 50000"/>
            </a:avLst>
          </a:prstGeom>
          <a:ln>
            <a:solidFill>
              <a:srgbClr val="00C7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283835" y="3136265"/>
            <a:ext cx="14795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 b="1">
                <a:ln>
                  <a:noFill/>
                </a:ln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视频播放属性</a:t>
            </a:r>
            <a:endParaRPr lang="zh-CN" altLang="en-US" sz="1600" b="1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en-US" sz="1600" b="1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常见格式</a:t>
            </a:r>
            <a:endParaRPr lang="zh-CN" altLang="en-US" sz="1600" b="1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en-US" altLang="x-none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source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元素</a:t>
            </a:r>
            <a:endParaRPr lang="zh-CN" altLang="en-US" sz="1600" b="1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AutoShape 4"/>
          <p:cNvSpPr/>
          <p:nvPr/>
        </p:nvSpPr>
        <p:spPr bwMode="auto">
          <a:xfrm>
            <a:off x="6650355" y="2666365"/>
            <a:ext cx="253365" cy="1268730"/>
          </a:xfrm>
          <a:prstGeom prst="leftBrace">
            <a:avLst>
              <a:gd name="adj1" fmla="val 37556"/>
              <a:gd name="adj2" fmla="val 50000"/>
            </a:avLst>
          </a:prstGeom>
          <a:ln>
            <a:solidFill>
              <a:srgbClr val="00C7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903720" y="2635885"/>
            <a:ext cx="160210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x-none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controls</a:t>
            </a:r>
            <a:endParaRPr lang="en-US" altLang="x-none" sz="1600" b="1" dirty="0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l"/>
            <a:r>
              <a:rPr lang="en-US" altLang="x-none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autoplay</a:t>
            </a:r>
            <a:endParaRPr lang="en-US" altLang="x-none" sz="1600" b="1" dirty="0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l"/>
            <a:r>
              <a:rPr lang="en-US" altLang="x-none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loop</a:t>
            </a:r>
            <a:endParaRPr lang="en-US" altLang="x-none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l"/>
            <a:r>
              <a:rPr lang="en-US" altLang="x-none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preload</a:t>
            </a:r>
            <a:endParaRPr lang="en-US" altLang="x-none" sz="1600" b="1" dirty="0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l"/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width/height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l"/>
            <a:endParaRPr lang="zh-CN" altLang="en-US" sz="1600" b="1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" name="AutoShape 4"/>
          <p:cNvSpPr/>
          <p:nvPr/>
        </p:nvSpPr>
        <p:spPr bwMode="auto">
          <a:xfrm>
            <a:off x="4974590" y="4482465"/>
            <a:ext cx="253365" cy="681990"/>
          </a:xfrm>
          <a:prstGeom prst="leftBrace">
            <a:avLst>
              <a:gd name="adj1" fmla="val 37556"/>
              <a:gd name="adj2" fmla="val 50000"/>
            </a:avLst>
          </a:prstGeom>
          <a:ln>
            <a:solidFill>
              <a:srgbClr val="00C7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227955" y="4436745"/>
            <a:ext cx="14795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 b="1">
                <a:ln>
                  <a:noFill/>
                </a:ln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视频播放属性</a:t>
            </a:r>
            <a:endParaRPr lang="zh-CN" altLang="en-US" sz="1600" b="1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en-US" sz="1600" b="1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常见格式</a:t>
            </a:r>
            <a:endParaRPr lang="zh-CN" altLang="en-US" sz="1600" b="1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en-US" altLang="x-none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source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元素</a:t>
            </a:r>
            <a:endParaRPr lang="zh-CN" altLang="en-US" sz="1600" b="1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" name="AutoShape 4"/>
          <p:cNvSpPr/>
          <p:nvPr/>
        </p:nvSpPr>
        <p:spPr bwMode="auto">
          <a:xfrm>
            <a:off x="6594475" y="4098290"/>
            <a:ext cx="253365" cy="1030605"/>
          </a:xfrm>
          <a:prstGeom prst="leftBrace">
            <a:avLst>
              <a:gd name="adj1" fmla="val 37556"/>
              <a:gd name="adj2" fmla="val 50000"/>
            </a:avLst>
          </a:prstGeom>
          <a:ln>
            <a:solidFill>
              <a:srgbClr val="00C7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847840" y="4057015"/>
            <a:ext cx="160210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x-none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controls</a:t>
            </a:r>
            <a:endParaRPr lang="en-US" altLang="x-none" sz="1600" b="1" dirty="0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l"/>
            <a:r>
              <a:rPr lang="en-US" altLang="x-none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autoplay</a:t>
            </a:r>
            <a:endParaRPr lang="en-US" altLang="x-none" sz="1600" b="1" dirty="0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l"/>
            <a:r>
              <a:rPr lang="en-US" altLang="x-none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loop</a:t>
            </a:r>
            <a:endParaRPr lang="en-US" altLang="x-none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l"/>
            <a:r>
              <a:rPr lang="en-US" altLang="x-none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preload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l"/>
            <a:endParaRPr lang="zh-CN" altLang="en-US" sz="1600" b="1">
              <a:ln>
                <a:noFill/>
              </a:ln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课程结构图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0480" y="2190750"/>
            <a:ext cx="9590405" cy="2476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课后作业</a:t>
            </a:r>
            <a:endParaRPr lang="en-US"/>
          </a:p>
          <a:p>
            <a:pPr lvl="1"/>
            <a:r>
              <a:rPr lang="zh-CN" altLang="en-US">
                <a:solidFill>
                  <a:srgbClr val="FF0000"/>
                </a:solidFill>
              </a:rPr>
              <a:t>教员备课时根据班级情况在此添加内容，应区分必做、选做内容，以满足不同层次学员的需求</a:t>
            </a:r>
            <a:endParaRPr lang="zh-CN" altLang="en-US">
              <a:solidFill>
                <a:srgbClr val="FF0000"/>
              </a:solidFill>
            </a:endParaRPr>
          </a:p>
          <a:p>
            <a:pPr lvl="0"/>
            <a:r>
              <a:rPr lang="zh-CN" altLang="en-US"/>
              <a:t>预习作业</a:t>
            </a:r>
            <a:endParaRPr lang="en-US" altLang="zh-CN"/>
          </a:p>
          <a:p>
            <a:pPr lvl="1"/>
            <a:r>
              <a:rPr lang="zh-CN" altLang="en-US">
                <a:solidFill>
                  <a:srgbClr val="FF0000"/>
                </a:solidFill>
              </a:rPr>
              <a:t>教员备课时根据班级情况在此添加预习内容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作业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362" name="组合 1"/>
          <p:cNvGrpSpPr/>
          <p:nvPr/>
        </p:nvGrpSpPr>
        <p:grpSpPr>
          <a:xfrm>
            <a:off x="1938338" y="1322388"/>
            <a:ext cx="8239125" cy="4249737"/>
            <a:chOff x="5131" y="3475"/>
            <a:chExt cx="9508" cy="4905"/>
          </a:xfrm>
        </p:grpSpPr>
        <p:sp>
          <p:nvSpPr>
            <p:cNvPr id="15363" name="文本框 4"/>
            <p:cNvSpPr txBox="1"/>
            <p:nvPr/>
          </p:nvSpPr>
          <p:spPr>
            <a:xfrm>
              <a:off x="5410" y="7920"/>
              <a:ext cx="3850" cy="46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ctr"/>
              <a:r>
                <a:rPr lang="zh-CN" altLang="en-US" sz="2000" b="1" dirty="0">
                  <a:solidFill>
                    <a:srgbClr val="A0C10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扫一扫 关注课工场</a:t>
              </a:r>
              <a:endParaRPr lang="zh-CN" altLang="en-US" sz="2000" b="1" dirty="0">
                <a:solidFill>
                  <a:srgbClr val="A0C10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364" name="文本框 5"/>
            <p:cNvSpPr txBox="1"/>
            <p:nvPr/>
          </p:nvSpPr>
          <p:spPr>
            <a:xfrm>
              <a:off x="10642" y="7920"/>
              <a:ext cx="3848" cy="46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ctr"/>
              <a:r>
                <a:rPr lang="zh-CN" altLang="en-US" sz="2000" b="1" dirty="0">
                  <a:solidFill>
                    <a:srgbClr val="A0C10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扫一扫 下载</a:t>
              </a:r>
              <a:r>
                <a:rPr lang="en-US" altLang="zh-CN" sz="2000" b="1" dirty="0">
                  <a:solidFill>
                    <a:srgbClr val="A0C10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APP</a:t>
              </a:r>
              <a:endParaRPr lang="en-US" altLang="zh-CN" sz="2000" b="1" dirty="0">
                <a:solidFill>
                  <a:srgbClr val="A0C10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5365" name="图片 2" descr="课工场最新APP二维码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0309" y="3475"/>
              <a:ext cx="4330" cy="433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5366" name="图片 1" descr="课工场最新微信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31" y="3475"/>
              <a:ext cx="4332" cy="4330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内容占位符 29"/>
          <p:cNvSpPr>
            <a:spLocks noGrp="1"/>
          </p:cNvSpPr>
          <p:nvPr>
            <p:ph idx="1"/>
          </p:nvPr>
        </p:nvSpPr>
        <p:spPr>
          <a:xfrm>
            <a:off x="771525" y="1019810"/>
            <a:ext cx="10687685" cy="4818380"/>
          </a:xfrm>
        </p:spPr>
        <p:txBody>
          <a:bodyPr/>
          <a:lstStyle/>
          <a:p>
            <a:r>
              <a:rPr lang="zh-CN" altLang="en-US"/>
              <a:t>新浪云</a:t>
            </a:r>
            <a:endParaRPr lang="zh-CN" altLang="en-US"/>
          </a:p>
        </p:txBody>
      </p:sp>
      <p:sp>
        <p:nvSpPr>
          <p:cNvPr id="5" name="标题 4"/>
          <p:cNvSpPr/>
          <p:nvPr>
            <p:ph type="title"/>
          </p:nvPr>
        </p:nvSpPr>
        <p:spPr>
          <a:xfrm>
            <a:off x="771525" y="365551"/>
            <a:ext cx="9518680" cy="942340"/>
          </a:xfrm>
        </p:spPr>
        <p:txBody>
          <a:bodyPr/>
          <a:p>
            <a:r>
              <a:rPr lang="zh-CN" altLang="en-US"/>
              <a:t>课程项目展示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3475" y="1935480"/>
            <a:ext cx="8795385" cy="42818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855" y="1935480"/>
            <a:ext cx="6910705" cy="457263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855" y="1935480"/>
            <a:ext cx="7311390" cy="43097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辅助学习资料推荐</a:t>
            </a:r>
            <a:endParaRPr lang="zh-CN" altLang="en-US"/>
          </a:p>
        </p:txBody>
      </p:sp>
      <p:sp>
        <p:nvSpPr>
          <p:cNvPr id="2" name="内容占位符 1"/>
          <p:cNvSpPr/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rgbClr val="FF0000"/>
                </a:solidFill>
                <a:sym typeface="+mn-ea"/>
              </a:rPr>
              <a:t>教员备课时根据课程情况在此添加内容，可以是课工场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HTML5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教材或者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Bootstrap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教材、也可以是教员积累的资料，如帮助手册、经典书籍等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r>
              <a:rPr lang="zh-CN" altLang="en-US">
                <a:sym typeface="+mn-ea"/>
              </a:rPr>
              <a:t>学员学习时</a:t>
            </a:r>
            <a:r>
              <a:rPr lang="zh-CN">
                <a:ln>
                  <a:noFill/>
                </a:ln>
                <a:effectLst/>
                <a:uLnTx/>
                <a:uFillTx/>
                <a:sym typeface="Calibri" panose="020F0502020204030204" pitchFamily="34" charset="0"/>
              </a:rPr>
              <a:t>可以在前端百Ke查看</a:t>
            </a:r>
            <a:r>
              <a:rPr lang="en-US" altLang="zh-CN">
                <a:ln>
                  <a:noFill/>
                </a:ln>
                <a:effectLst/>
                <a:uLnTx/>
                <a:uFillTx/>
                <a:sym typeface="Calibri" panose="020F0502020204030204" pitchFamily="34" charset="0"/>
              </a:rPr>
              <a:t>HTML5</a:t>
            </a:r>
            <a:r>
              <a:rPr lang="zh-CN" altLang="en-US">
                <a:ln>
                  <a:noFill/>
                </a:ln>
                <a:effectLst/>
                <a:uLnTx/>
                <a:uFillTx/>
                <a:sym typeface="Calibri" panose="020F0502020204030204" pitchFamily="34" charset="0"/>
              </a:rPr>
              <a:t>或者</a:t>
            </a:r>
            <a:r>
              <a:rPr lang="en-US" altLang="zh-CN">
                <a:ln>
                  <a:noFill/>
                </a:ln>
                <a:effectLst/>
                <a:uLnTx/>
                <a:uFillTx/>
                <a:sym typeface="Calibri" panose="020F0502020204030204" pitchFamily="34" charset="0"/>
              </a:rPr>
              <a:t>Bootstrap</a:t>
            </a:r>
            <a:r>
              <a:rPr lang="zh-CN">
                <a:ln>
                  <a:noFill/>
                </a:ln>
                <a:effectLst/>
                <a:uLnTx/>
                <a:uFillTx/>
                <a:sym typeface="Calibri" panose="020F0502020204030204" pitchFamily="34" charset="0"/>
              </a:rPr>
              <a:t>相关文档，线上做习题进行检测，以及线上视频提前预习等等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组合 9"/>
          <p:cNvGrpSpPr/>
          <p:nvPr/>
        </p:nvGrpSpPr>
        <p:grpSpPr bwMode="auto">
          <a:xfrm>
            <a:off x="2095500" y="1072833"/>
            <a:ext cx="8143875" cy="1357312"/>
            <a:chOff x="571472" y="1285860"/>
            <a:chExt cx="8143932" cy="1357322"/>
          </a:xfrm>
          <a:solidFill>
            <a:srgbClr val="00C77A"/>
          </a:solidFill>
        </p:grpSpPr>
        <p:sp>
          <p:nvSpPr>
            <p:cNvPr id="11" name="圆角矩形 10"/>
            <p:cNvSpPr/>
            <p:nvPr/>
          </p:nvSpPr>
          <p:spPr bwMode="auto">
            <a:xfrm>
              <a:off x="571472" y="1285860"/>
              <a:ext cx="8143932" cy="1357322"/>
            </a:xfrm>
            <a:prstGeom prst="roundRect">
              <a:avLst/>
            </a:prstGeom>
            <a:grpFill/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"/>
            </a:p>
          </p:txBody>
        </p:sp>
        <p:sp>
          <p:nvSpPr>
            <p:cNvPr id="12" name="矩形 11"/>
            <p:cNvSpPr/>
            <p:nvPr/>
          </p:nvSpPr>
          <p:spPr bwMode="auto">
            <a:xfrm>
              <a:off x="1785919" y="1285860"/>
              <a:ext cx="6715172" cy="1357322"/>
            </a:xfrm>
            <a:prstGeom prst="rect">
              <a:avLst/>
            </a:prstGeom>
            <a:solidFill>
              <a:schemeClr val="bg1"/>
            </a:solidFill>
            <a:ln>
              <a:headEnd type="none"/>
              <a:tailEnd type="triangle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"/>
            </a:p>
          </p:txBody>
        </p:sp>
      </p:grpSp>
      <p:sp>
        <p:nvSpPr>
          <p:cNvPr id="13" name="矩形 12"/>
          <p:cNvSpPr/>
          <p:nvPr/>
        </p:nvSpPr>
        <p:spPr>
          <a:xfrm>
            <a:off x="2175511" y="1428751"/>
            <a:ext cx="1097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课前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509" name="组合 14"/>
          <p:cNvGrpSpPr/>
          <p:nvPr/>
        </p:nvGrpSpPr>
        <p:grpSpPr bwMode="auto">
          <a:xfrm>
            <a:off x="2089573" y="2802149"/>
            <a:ext cx="8143875" cy="1357312"/>
            <a:chOff x="571472" y="1285860"/>
            <a:chExt cx="8143932" cy="1357322"/>
          </a:xfrm>
          <a:solidFill>
            <a:srgbClr val="00C77A"/>
          </a:solidFill>
        </p:grpSpPr>
        <p:sp>
          <p:nvSpPr>
            <p:cNvPr id="16" name="圆角矩形 15"/>
            <p:cNvSpPr/>
            <p:nvPr/>
          </p:nvSpPr>
          <p:spPr bwMode="auto">
            <a:xfrm>
              <a:off x="571472" y="1285860"/>
              <a:ext cx="8143932" cy="1357322"/>
            </a:xfrm>
            <a:prstGeom prst="roundRect">
              <a:avLst/>
            </a:prstGeom>
            <a:grpFill/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"/>
            </a:p>
          </p:txBody>
        </p:sp>
        <p:sp>
          <p:nvSpPr>
            <p:cNvPr id="17" name="矩形 16"/>
            <p:cNvSpPr/>
            <p:nvPr/>
          </p:nvSpPr>
          <p:spPr bwMode="auto">
            <a:xfrm>
              <a:off x="1785919" y="1285860"/>
              <a:ext cx="6715172" cy="1357322"/>
            </a:xfrm>
            <a:prstGeom prst="rect">
              <a:avLst/>
            </a:prstGeom>
            <a:solidFill>
              <a:schemeClr val="bg1"/>
            </a:solidFill>
            <a:ln>
              <a:headEnd type="none"/>
              <a:tailEnd type="triangle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"/>
            </a:p>
          </p:txBody>
        </p:sp>
      </p:grpSp>
      <p:sp>
        <p:nvSpPr>
          <p:cNvPr id="18" name="矩形 17"/>
          <p:cNvSpPr/>
          <p:nvPr/>
        </p:nvSpPr>
        <p:spPr>
          <a:xfrm>
            <a:off x="2175511" y="3143251"/>
            <a:ext cx="1097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课上</a:t>
            </a:r>
            <a:endParaRPr lang="en-US" altLang="zh-C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512" name="组合 19"/>
          <p:cNvGrpSpPr/>
          <p:nvPr/>
        </p:nvGrpSpPr>
        <p:grpSpPr bwMode="auto">
          <a:xfrm>
            <a:off x="2095500" y="4500563"/>
            <a:ext cx="8143875" cy="1357312"/>
            <a:chOff x="571472" y="1285860"/>
            <a:chExt cx="8143932" cy="1357322"/>
          </a:xfrm>
          <a:solidFill>
            <a:srgbClr val="00C77A"/>
          </a:solidFill>
        </p:grpSpPr>
        <p:sp>
          <p:nvSpPr>
            <p:cNvPr id="21" name="圆角矩形 20"/>
            <p:cNvSpPr/>
            <p:nvPr/>
          </p:nvSpPr>
          <p:spPr bwMode="auto">
            <a:xfrm>
              <a:off x="571472" y="1285860"/>
              <a:ext cx="8143932" cy="1357322"/>
            </a:xfrm>
            <a:prstGeom prst="roundRect">
              <a:avLst/>
            </a:prstGeom>
            <a:grpFill/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"/>
            </a:p>
          </p:txBody>
        </p:sp>
        <p:sp>
          <p:nvSpPr>
            <p:cNvPr id="22" name="矩形 21"/>
            <p:cNvSpPr/>
            <p:nvPr/>
          </p:nvSpPr>
          <p:spPr bwMode="auto">
            <a:xfrm>
              <a:off x="1785919" y="1285860"/>
              <a:ext cx="6715172" cy="1357322"/>
            </a:xfrm>
            <a:prstGeom prst="rect">
              <a:avLst/>
            </a:prstGeom>
            <a:solidFill>
              <a:schemeClr val="bg1"/>
            </a:solidFill>
            <a:ln>
              <a:headEnd type="none"/>
              <a:tailEnd type="triangle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"/>
            </a:p>
          </p:txBody>
        </p:sp>
      </p:grpSp>
      <p:sp>
        <p:nvSpPr>
          <p:cNvPr id="23" name="矩形 22"/>
          <p:cNvSpPr/>
          <p:nvPr/>
        </p:nvSpPr>
        <p:spPr>
          <a:xfrm>
            <a:off x="2175511" y="4857751"/>
            <a:ext cx="1097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课后</a:t>
            </a:r>
            <a:endParaRPr lang="en-US" altLang="zh-C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学习方法</a:t>
            </a:r>
            <a:endParaRPr lang="zh-CN" altLang="en-US"/>
          </a:p>
        </p:txBody>
      </p:sp>
      <p:sp>
        <p:nvSpPr>
          <p:cNvPr id="5" name="矩形 13"/>
          <p:cNvSpPr>
            <a:spLocks noChangeArrowheads="1"/>
          </p:cNvSpPr>
          <p:nvPr/>
        </p:nvSpPr>
        <p:spPr bwMode="auto">
          <a:xfrm>
            <a:off x="3303693" y="2902325"/>
            <a:ext cx="8477251" cy="1572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135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注意老师讲解的固定</a:t>
            </a:r>
            <a:r>
              <a:rPr lang="zh-CN" sz="2135" b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语法结构需要记忆</a:t>
            </a:r>
            <a:endParaRPr lang="zh-CN" altLang="en-US" sz="2135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135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写代码时，要保证代码的规范度</a:t>
            </a:r>
            <a:endParaRPr lang="zh-CN" altLang="en-US" sz="213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2135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3"/>
          <p:cNvSpPr>
            <a:spLocks noChangeArrowheads="1"/>
          </p:cNvSpPr>
          <p:nvPr/>
        </p:nvSpPr>
        <p:spPr bwMode="auto">
          <a:xfrm>
            <a:off x="3303693" y="4626167"/>
            <a:ext cx="8477251" cy="1078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sz="2135" b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多敲、多练总结归纳自己的错误</a:t>
            </a:r>
            <a:endParaRPr lang="zh-CN" altLang="en-US" sz="2135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sz="2135" b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可以在前端百Ke线上做习题进行检测</a:t>
            </a:r>
            <a:endParaRPr lang="zh-CN" altLang="en-US" sz="213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3"/>
          <p:cNvSpPr>
            <a:spLocks noChangeArrowheads="1"/>
          </p:cNvSpPr>
          <p:nvPr/>
        </p:nvSpPr>
        <p:spPr bwMode="auto">
          <a:xfrm>
            <a:off x="1971675" y="1218565"/>
            <a:ext cx="7885430" cy="1078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lvl="3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sz="2135" b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学员可以在前端百Ke查看</a:t>
            </a:r>
            <a:r>
              <a:rPr lang="en-US" altLang="zh-CN" sz="2135" b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HTML5</a:t>
            </a:r>
            <a:r>
              <a:rPr lang="zh-CN" altLang="en-US" sz="2135" b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及</a:t>
            </a:r>
            <a:r>
              <a:rPr lang="en-US" altLang="zh-CN" sz="2135" b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Bootstrap</a:t>
            </a:r>
            <a:r>
              <a:rPr lang="zh-CN" sz="2135" b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相关文档以及线上视频提前预习</a:t>
            </a:r>
            <a:endParaRPr lang="zh-CN" altLang="en-US" sz="2135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微信小程序视频播放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本章任务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8285" y="2272665"/>
            <a:ext cx="4843780" cy="41744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sym typeface="+mn-ea"/>
              </a:rPr>
              <a:t>了解视频、音频的应用场景</a:t>
            </a:r>
            <a:endParaRPr lang="zh-CN" altLang="en-US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掌握音频和视频的基础知识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能够使用多媒体知识打造个性的视频或音频播放器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本章目标</a:t>
            </a:r>
            <a:endParaRPr lang="zh-CN" altLang="en-US"/>
          </a:p>
        </p:txBody>
      </p:sp>
      <p:pic>
        <p:nvPicPr>
          <p:cNvPr id="5" name="图片 4" descr="重点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86880" y="2355215"/>
            <a:ext cx="834390" cy="549275"/>
          </a:xfrm>
          <a:prstGeom prst="rect">
            <a:avLst/>
          </a:prstGeom>
        </p:spPr>
      </p:pic>
      <p:pic>
        <p:nvPicPr>
          <p:cNvPr id="3" name="图片 2" descr="难点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810" y="3169920"/>
            <a:ext cx="835025" cy="549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  <a:p>
            <a:endParaRPr lang="zh-CN" altLang="en-US"/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 sz="3700" dirty="0" smtClean="0">
                <a:sym typeface="+mn-ea"/>
              </a:rPr>
              <a:t>应用场景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9495" y="1371600"/>
            <a:ext cx="9020175" cy="46913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495" y="1371600"/>
            <a:ext cx="10015855" cy="33909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495" y="1371600"/>
            <a:ext cx="9635490" cy="46907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_2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5883</Words>
  <Application>WPS 演示</Application>
  <PresentationFormat>自定义</PresentationFormat>
  <Paragraphs>541</Paragraphs>
  <Slides>31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1" baseType="lpstr">
      <vt:lpstr>Arial</vt:lpstr>
      <vt:lpstr>宋体</vt:lpstr>
      <vt:lpstr>Wingdings</vt:lpstr>
      <vt:lpstr>微软雅黑</vt:lpstr>
      <vt:lpstr>Calibri</vt:lpstr>
      <vt:lpstr>Wingdings</vt:lpstr>
      <vt:lpstr>黑体</vt:lpstr>
      <vt:lpstr>Arial</vt:lpstr>
      <vt:lpstr>Arial Unicode MS</vt:lpstr>
      <vt:lpstr>Office 主题_2</vt:lpstr>
      <vt:lpstr>第一章 多媒体播放		</vt:lpstr>
      <vt:lpstr>本课目标</vt:lpstr>
      <vt:lpstr>课程结构图</vt:lpstr>
      <vt:lpstr>课程项目展示</vt:lpstr>
      <vt:lpstr>辅助学习资料推荐</vt:lpstr>
      <vt:lpstr>学习方法</vt:lpstr>
      <vt:lpstr>本章任务</vt:lpstr>
      <vt:lpstr>本章目标</vt:lpstr>
      <vt:lpstr>应用场景</vt:lpstr>
      <vt:lpstr>问题思考</vt:lpstr>
      <vt:lpstr>HTML方法-视频</vt:lpstr>
      <vt:lpstr>HTML方法-音频</vt:lpstr>
      <vt:lpstr>结论</vt:lpstr>
      <vt:lpstr>HTML5方法</vt:lpstr>
      <vt:lpstr>音频播放</vt:lpstr>
      <vt:lpstr>常见媒体音频格式和浏览器的支持</vt:lpstr>
      <vt:lpstr>source元素</vt:lpstr>
      <vt:lpstr>视频播放</vt:lpstr>
      <vt:lpstr>常见媒体视频格式和浏览器的支持</vt:lpstr>
      <vt:lpstr>source元素</vt:lpstr>
      <vt:lpstr>学员操作—微信小程序视频播放</vt:lpstr>
      <vt:lpstr>共性问题集中讲解</vt:lpstr>
      <vt:lpstr>不同浏览器样式</vt:lpstr>
      <vt:lpstr>打造个性的视频播放器</vt:lpstr>
      <vt:lpstr>打造个性的视频播放器需要用到的属性2-1</vt:lpstr>
      <vt:lpstr>打造个性的视频播放器需要用到的属性2-2</vt:lpstr>
      <vt:lpstr>打造个性的视频播放器需要用到的方法</vt:lpstr>
      <vt:lpstr>打造个性的视频播放器</vt:lpstr>
      <vt:lpstr>总结</vt:lpstr>
      <vt:lpstr>作业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谢伟民</dc:creator>
  <cp:lastModifiedBy>yaling.he</cp:lastModifiedBy>
  <cp:revision>492</cp:revision>
  <dcterms:created xsi:type="dcterms:W3CDTF">2018-02-05T01:07:00Z</dcterms:created>
  <dcterms:modified xsi:type="dcterms:W3CDTF">2018-04-27T09:18:45Z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